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89"/>
  </p:notesMasterIdLst>
  <p:handoutMasterIdLst>
    <p:handoutMasterId r:id="rId90"/>
  </p:handoutMasterIdLst>
  <p:sldIdLst>
    <p:sldId id="323" r:id="rId5"/>
    <p:sldId id="309" r:id="rId6"/>
    <p:sldId id="325" r:id="rId7"/>
    <p:sldId id="326" r:id="rId8"/>
    <p:sldId id="327" r:id="rId9"/>
    <p:sldId id="328" r:id="rId10"/>
    <p:sldId id="329" r:id="rId11"/>
    <p:sldId id="330" r:id="rId12"/>
    <p:sldId id="331" r:id="rId13"/>
    <p:sldId id="342" r:id="rId14"/>
    <p:sldId id="256" r:id="rId15"/>
    <p:sldId id="257" r:id="rId16"/>
    <p:sldId id="349" r:id="rId17"/>
    <p:sldId id="343" r:id="rId18"/>
    <p:sldId id="258" r:id="rId19"/>
    <p:sldId id="332" r:id="rId20"/>
    <p:sldId id="333" r:id="rId21"/>
    <p:sldId id="259" r:id="rId22"/>
    <p:sldId id="260" r:id="rId23"/>
    <p:sldId id="261" r:id="rId24"/>
    <p:sldId id="263" r:id="rId25"/>
    <p:sldId id="264" r:id="rId26"/>
    <p:sldId id="334" r:id="rId27"/>
    <p:sldId id="341" r:id="rId28"/>
    <p:sldId id="265" r:id="rId29"/>
    <p:sldId id="266" r:id="rId30"/>
    <p:sldId id="267" r:id="rId31"/>
    <p:sldId id="268" r:id="rId32"/>
    <p:sldId id="269" r:id="rId33"/>
    <p:sldId id="270" r:id="rId34"/>
    <p:sldId id="279" r:id="rId35"/>
    <p:sldId id="271" r:id="rId36"/>
    <p:sldId id="280" r:id="rId37"/>
    <p:sldId id="272" r:id="rId38"/>
    <p:sldId id="344" r:id="rId39"/>
    <p:sldId id="281" r:id="rId40"/>
    <p:sldId id="273" r:id="rId41"/>
    <p:sldId id="274" r:id="rId42"/>
    <p:sldId id="282" r:id="rId43"/>
    <p:sldId id="275" r:id="rId44"/>
    <p:sldId id="276" r:id="rId45"/>
    <p:sldId id="302" r:id="rId46"/>
    <p:sldId id="277" r:id="rId47"/>
    <p:sldId id="307" r:id="rId48"/>
    <p:sldId id="306" r:id="rId49"/>
    <p:sldId id="305" r:id="rId50"/>
    <p:sldId id="345" r:id="rId51"/>
    <p:sldId id="308" r:id="rId52"/>
    <p:sldId id="278" r:id="rId53"/>
    <p:sldId id="283" r:id="rId54"/>
    <p:sldId id="284" r:id="rId55"/>
    <p:sldId id="285" r:id="rId56"/>
    <p:sldId id="286" r:id="rId57"/>
    <p:sldId id="287" r:id="rId58"/>
    <p:sldId id="288" r:id="rId59"/>
    <p:sldId id="289" r:id="rId60"/>
    <p:sldId id="290" r:id="rId61"/>
    <p:sldId id="346" r:id="rId62"/>
    <p:sldId id="310" r:id="rId63"/>
    <p:sldId id="291" r:id="rId64"/>
    <p:sldId id="292" r:id="rId65"/>
    <p:sldId id="316" r:id="rId66"/>
    <p:sldId id="293" r:id="rId67"/>
    <p:sldId id="314" r:id="rId68"/>
    <p:sldId id="315" r:id="rId69"/>
    <p:sldId id="312" r:id="rId70"/>
    <p:sldId id="313" r:id="rId71"/>
    <p:sldId id="294" r:id="rId72"/>
    <p:sldId id="295" r:id="rId73"/>
    <p:sldId id="296" r:id="rId74"/>
    <p:sldId id="297" r:id="rId75"/>
    <p:sldId id="348" r:id="rId76"/>
    <p:sldId id="317" r:id="rId77"/>
    <p:sldId id="318" r:id="rId78"/>
    <p:sldId id="298" r:id="rId79"/>
    <p:sldId id="299" r:id="rId80"/>
    <p:sldId id="319" r:id="rId81"/>
    <p:sldId id="320" r:id="rId82"/>
    <p:sldId id="321" r:id="rId83"/>
    <p:sldId id="300" r:id="rId84"/>
    <p:sldId id="322" r:id="rId85"/>
    <p:sldId id="301" r:id="rId86"/>
    <p:sldId id="347" r:id="rId87"/>
    <p:sldId id="340" r:id="rId88"/>
  </p:sldIdLst>
  <p:sldSz cx="12192000" cy="6858000"/>
  <p:notesSz cx="9309100" cy="7053263"/>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Module 0: Introduction" id="{9703D8E3-B7C9-4CDD-B576-2385DAC94201}">
          <p14:sldIdLst>
            <p14:sldId id="323"/>
            <p14:sldId id="309"/>
            <p14:sldId id="325"/>
            <p14:sldId id="326"/>
            <p14:sldId id="327"/>
            <p14:sldId id="328"/>
            <p14:sldId id="329"/>
            <p14:sldId id="330"/>
            <p14:sldId id="331"/>
          </p14:sldIdLst>
        </p14:section>
        <p14:section name="Module 1: Getting Started" id="{434F00C6-D8EE-4E65-8EC1-FF4B740BE73A}">
          <p14:sldIdLst>
            <p14:sldId id="342"/>
            <p14:sldId id="256"/>
            <p14:sldId id="257"/>
            <p14:sldId id="349"/>
            <p14:sldId id="343"/>
            <p14:sldId id="258"/>
            <p14:sldId id="332"/>
            <p14:sldId id="333"/>
            <p14:sldId id="259"/>
            <p14:sldId id="260"/>
            <p14:sldId id="261"/>
            <p14:sldId id="263"/>
            <p14:sldId id="264"/>
            <p14:sldId id="334"/>
          </p14:sldIdLst>
        </p14:section>
        <p14:section name="Module 2: Bringing in Data" id="{8898DCAF-DB7A-4916-AF94-66F401DCD592}">
          <p14:sldIdLst>
            <p14:sldId id="341"/>
            <p14:sldId id="265"/>
            <p14:sldId id="266"/>
            <p14:sldId id="267"/>
            <p14:sldId id="268"/>
            <p14:sldId id="269"/>
            <p14:sldId id="270"/>
            <p14:sldId id="279"/>
            <p14:sldId id="271"/>
            <p14:sldId id="280"/>
            <p14:sldId id="272"/>
            <p14:sldId id="344"/>
          </p14:sldIdLst>
        </p14:section>
        <p14:section name="Module 3: Search Processing Language" id="{27FDB366-F1DF-4EE7-BF00-C18552948619}">
          <p14:sldIdLst>
            <p14:sldId id="281"/>
            <p14:sldId id="273"/>
            <p14:sldId id="274"/>
            <p14:sldId id="282"/>
            <p14:sldId id="275"/>
            <p14:sldId id="276"/>
            <p14:sldId id="302"/>
            <p14:sldId id="277"/>
            <p14:sldId id="307"/>
            <p14:sldId id="306"/>
            <p14:sldId id="305"/>
            <p14:sldId id="345"/>
          </p14:sldIdLst>
        </p14:section>
        <p14:section name="Module 4: Reporting, Alerts, &amp; Search Optimization" id="{FA72BA3C-7D11-4E9D-9A6B-139EAC8AE3A0}">
          <p14:sldIdLst>
            <p14:sldId id="308"/>
            <p14:sldId id="278"/>
            <p14:sldId id="283"/>
            <p14:sldId id="284"/>
            <p14:sldId id="285"/>
            <p14:sldId id="286"/>
            <p14:sldId id="287"/>
            <p14:sldId id="288"/>
            <p14:sldId id="289"/>
            <p14:sldId id="290"/>
            <p14:sldId id="346"/>
          </p14:sldIdLst>
        </p14:section>
        <p14:section name="Module 5: Dynamic Dashboarding" id="{A03F1157-B246-4852-A53A-4CEC99584E0B}">
          <p14:sldIdLst>
            <p14:sldId id="310"/>
            <p14:sldId id="291"/>
            <p14:sldId id="292"/>
            <p14:sldId id="316"/>
            <p14:sldId id="293"/>
            <p14:sldId id="314"/>
            <p14:sldId id="315"/>
            <p14:sldId id="312"/>
            <p14:sldId id="313"/>
            <p14:sldId id="294"/>
            <p14:sldId id="295"/>
            <p14:sldId id="296"/>
            <p14:sldId id="297"/>
            <p14:sldId id="348"/>
          </p14:sldIdLst>
        </p14:section>
        <p14:section name="Module 6: Data Models &amp; Pivots" id="{BB502567-57CD-44FE-ADE6-3DF87F1AE346}">
          <p14:sldIdLst>
            <p14:sldId id="317"/>
            <p14:sldId id="318"/>
            <p14:sldId id="298"/>
            <p14:sldId id="299"/>
            <p14:sldId id="319"/>
            <p14:sldId id="320"/>
            <p14:sldId id="321"/>
            <p14:sldId id="300"/>
            <p14:sldId id="322"/>
            <p14:sldId id="301"/>
            <p14:sldId id="347"/>
          </p14:sldIdLst>
        </p14:section>
        <p14:section name="Conclusion" id="{437119FA-B2B2-43B2-BA16-8275F50D5A56}">
          <p14:sldIdLst>
            <p14:sldId id="340"/>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222">
          <p15:clr>
            <a:srgbClr val="A4A3A4"/>
          </p15:clr>
        </p15:guide>
        <p15:guide id="2" pos="293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5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99" autoAdjust="0"/>
    <p:restoredTop sz="86336" autoAdjust="0"/>
  </p:normalViewPr>
  <p:slideViewPr>
    <p:cSldViewPr>
      <p:cViewPr varScale="1">
        <p:scale>
          <a:sx n="99" d="100"/>
          <a:sy n="99" d="100"/>
        </p:scale>
        <p:origin x="258" y="90"/>
      </p:cViewPr>
      <p:guideLst>
        <p:guide orient="horz" pos="2160"/>
        <p:guide pos="3840"/>
      </p:guideLst>
    </p:cSldViewPr>
  </p:slideViewPr>
  <p:outlineViewPr>
    <p:cViewPr>
      <p:scale>
        <a:sx n="33" d="100"/>
        <a:sy n="33" d="100"/>
      </p:scale>
      <p:origin x="0" y="-10776"/>
    </p:cViewPr>
  </p:outlineViewPr>
  <p:notesTextViewPr>
    <p:cViewPr>
      <p:scale>
        <a:sx n="100" d="100"/>
        <a:sy n="100" d="100"/>
      </p:scale>
      <p:origin x="0" y="0"/>
    </p:cViewPr>
  </p:notesTextViewPr>
  <p:sorterViewPr>
    <p:cViewPr>
      <p:scale>
        <a:sx n="66" d="100"/>
        <a:sy n="66" d="100"/>
      </p:scale>
      <p:origin x="0" y="-1032"/>
    </p:cViewPr>
  </p:sorterViewPr>
  <p:notesViewPr>
    <p:cSldViewPr>
      <p:cViewPr varScale="1">
        <p:scale>
          <a:sx n="70" d="100"/>
          <a:sy n="70" d="100"/>
        </p:scale>
        <p:origin x="-2814" y="-102"/>
      </p:cViewPr>
      <p:guideLst>
        <p:guide orient="horz" pos="2222"/>
        <p:guide pos="2932"/>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notesMaster" Target="notesMasters/notesMaster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openxmlformats.org/officeDocument/2006/relationships/handoutMaster" Target="handoutMasters/handoutMaster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viewProps" Target="viewProps.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800D2B0-8955-48BA-BE98-460751AFC600}"/>
              </a:ext>
            </a:extLst>
          </p:cNvPr>
          <p:cNvSpPr>
            <a:spLocks noGrp="1"/>
          </p:cNvSpPr>
          <p:nvPr>
            <p:ph type="hdr" sz="quarter"/>
          </p:nvPr>
        </p:nvSpPr>
        <p:spPr>
          <a:xfrm>
            <a:off x="0" y="0"/>
            <a:ext cx="4033838" cy="352425"/>
          </a:xfrm>
          <a:prstGeom prst="rect">
            <a:avLst/>
          </a:prstGeom>
        </p:spPr>
        <p:txBody>
          <a:bodyPr vert="horz" lIns="93497" tIns="46749" rIns="93497" bIns="46749"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76F1D0FD-2BEB-4D90-B3F1-F4BD47763D66}"/>
              </a:ext>
            </a:extLst>
          </p:cNvPr>
          <p:cNvSpPr>
            <a:spLocks noGrp="1"/>
          </p:cNvSpPr>
          <p:nvPr>
            <p:ph type="dt" sz="quarter" idx="1"/>
          </p:nvPr>
        </p:nvSpPr>
        <p:spPr>
          <a:xfrm>
            <a:off x="5273675" y="0"/>
            <a:ext cx="4033838" cy="352425"/>
          </a:xfrm>
          <a:prstGeom prst="rect">
            <a:avLst/>
          </a:prstGeom>
        </p:spPr>
        <p:txBody>
          <a:bodyPr vert="horz" lIns="93497" tIns="46749" rIns="93497" bIns="46749" rtlCol="0"/>
          <a:lstStyle>
            <a:lvl1pPr algn="r" eaLnBrk="1" fontAlgn="auto" hangingPunct="1">
              <a:spcBef>
                <a:spcPts val="0"/>
              </a:spcBef>
              <a:spcAft>
                <a:spcPts val="0"/>
              </a:spcAft>
              <a:defRPr sz="1200">
                <a:latin typeface="+mn-lt"/>
              </a:defRPr>
            </a:lvl1pPr>
          </a:lstStyle>
          <a:p>
            <a:pPr>
              <a:defRPr/>
            </a:pPr>
            <a:fld id="{43F13BD6-C30E-4DEB-9D07-A06F6DC6D002}" type="datetimeFigureOut">
              <a:rPr lang="en-US"/>
              <a:pPr>
                <a:defRPr/>
              </a:pPr>
              <a:t>2/16/2020</a:t>
            </a:fld>
            <a:endParaRPr lang="en-US"/>
          </a:p>
        </p:txBody>
      </p:sp>
      <p:sp>
        <p:nvSpPr>
          <p:cNvPr id="4" name="Footer Placeholder 3">
            <a:extLst>
              <a:ext uri="{FF2B5EF4-FFF2-40B4-BE49-F238E27FC236}">
                <a16:creationId xmlns:a16="http://schemas.microsoft.com/office/drawing/2014/main" id="{74552274-E37E-4803-8799-4FB0466F2169}"/>
              </a:ext>
            </a:extLst>
          </p:cNvPr>
          <p:cNvSpPr>
            <a:spLocks noGrp="1"/>
          </p:cNvSpPr>
          <p:nvPr>
            <p:ph type="ftr" sz="quarter" idx="2"/>
          </p:nvPr>
        </p:nvSpPr>
        <p:spPr>
          <a:xfrm>
            <a:off x="0" y="6699250"/>
            <a:ext cx="4033838" cy="352425"/>
          </a:xfrm>
          <a:prstGeom prst="rect">
            <a:avLst/>
          </a:prstGeom>
        </p:spPr>
        <p:txBody>
          <a:bodyPr vert="horz" lIns="93497" tIns="46749" rIns="93497" bIns="46749" rtlCol="0" anchor="b"/>
          <a:lstStyle>
            <a:lvl1pPr algn="l" eaLnBrk="1" fontAlgn="auto" hangingPunct="1">
              <a:spcBef>
                <a:spcPts val="0"/>
              </a:spcBef>
              <a:spcAft>
                <a:spcPts val="0"/>
              </a:spcAft>
              <a:defRPr sz="1200">
                <a:latin typeface="+mn-lt"/>
              </a:defRPr>
            </a:lvl1pPr>
          </a:lstStyle>
          <a:p>
            <a:pPr>
              <a:defRPr/>
            </a:pPr>
            <a:endParaRPr lang="en-US"/>
          </a:p>
        </p:txBody>
      </p:sp>
      <p:sp>
        <p:nvSpPr>
          <p:cNvPr id="5" name="Slide Number Placeholder 4">
            <a:extLst>
              <a:ext uri="{FF2B5EF4-FFF2-40B4-BE49-F238E27FC236}">
                <a16:creationId xmlns:a16="http://schemas.microsoft.com/office/drawing/2014/main" id="{F4FC9F4A-CABE-4CC8-B034-66BBEF02094D}"/>
              </a:ext>
            </a:extLst>
          </p:cNvPr>
          <p:cNvSpPr>
            <a:spLocks noGrp="1"/>
          </p:cNvSpPr>
          <p:nvPr>
            <p:ph type="sldNum" sz="quarter" idx="3"/>
          </p:nvPr>
        </p:nvSpPr>
        <p:spPr>
          <a:xfrm>
            <a:off x="5273675" y="6699250"/>
            <a:ext cx="4033838" cy="352425"/>
          </a:xfrm>
          <a:prstGeom prst="rect">
            <a:avLst/>
          </a:prstGeom>
        </p:spPr>
        <p:txBody>
          <a:bodyPr vert="horz" wrap="square" lIns="93497" tIns="46749" rIns="93497" bIns="46749"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FDC1CBBF-6B0A-4775-B1AE-74DA84005E0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C4176F0-314A-4682-A760-5A90F59974E5}"/>
              </a:ext>
            </a:extLst>
          </p:cNvPr>
          <p:cNvSpPr>
            <a:spLocks noGrp="1"/>
          </p:cNvSpPr>
          <p:nvPr>
            <p:ph type="hdr" sz="quarter"/>
          </p:nvPr>
        </p:nvSpPr>
        <p:spPr>
          <a:xfrm>
            <a:off x="0" y="0"/>
            <a:ext cx="4033838" cy="354013"/>
          </a:xfrm>
          <a:prstGeom prst="rect">
            <a:avLst/>
          </a:prstGeom>
        </p:spPr>
        <p:txBody>
          <a:bodyPr vert="horz" lIns="93497" tIns="46749" rIns="93497" bIns="46749" rtlCol="0"/>
          <a:lstStyle>
            <a:lvl1pPr algn="l">
              <a:defRPr sz="1200"/>
            </a:lvl1pPr>
          </a:lstStyle>
          <a:p>
            <a:pPr>
              <a:defRPr/>
            </a:pPr>
            <a:endParaRPr lang="en-US"/>
          </a:p>
        </p:txBody>
      </p:sp>
      <p:sp>
        <p:nvSpPr>
          <p:cNvPr id="3" name="Date Placeholder 2">
            <a:extLst>
              <a:ext uri="{FF2B5EF4-FFF2-40B4-BE49-F238E27FC236}">
                <a16:creationId xmlns:a16="http://schemas.microsoft.com/office/drawing/2014/main" id="{84668FA8-9778-429E-B558-31944FA450A5}"/>
              </a:ext>
            </a:extLst>
          </p:cNvPr>
          <p:cNvSpPr>
            <a:spLocks noGrp="1"/>
          </p:cNvSpPr>
          <p:nvPr>
            <p:ph type="dt" idx="1"/>
          </p:nvPr>
        </p:nvSpPr>
        <p:spPr>
          <a:xfrm>
            <a:off x="5273675" y="0"/>
            <a:ext cx="4033838" cy="354013"/>
          </a:xfrm>
          <a:prstGeom prst="rect">
            <a:avLst/>
          </a:prstGeom>
        </p:spPr>
        <p:txBody>
          <a:bodyPr vert="horz" lIns="93497" tIns="46749" rIns="93497" bIns="46749" rtlCol="0"/>
          <a:lstStyle>
            <a:lvl1pPr algn="r">
              <a:defRPr sz="1200"/>
            </a:lvl1pPr>
          </a:lstStyle>
          <a:p>
            <a:pPr>
              <a:defRPr/>
            </a:pPr>
            <a:fld id="{5114EB38-EF4E-45DD-A5BF-6F35BE487793}" type="datetimeFigureOut">
              <a:rPr lang="en-US"/>
              <a:pPr>
                <a:defRPr/>
              </a:pPr>
              <a:t>2/16/2020</a:t>
            </a:fld>
            <a:endParaRPr lang="en-US"/>
          </a:p>
        </p:txBody>
      </p:sp>
      <p:sp>
        <p:nvSpPr>
          <p:cNvPr id="4" name="Slide Image Placeholder 3">
            <a:extLst>
              <a:ext uri="{FF2B5EF4-FFF2-40B4-BE49-F238E27FC236}">
                <a16:creationId xmlns:a16="http://schemas.microsoft.com/office/drawing/2014/main" id="{7E52B685-86A9-4002-8816-01BC85176B50}"/>
              </a:ext>
            </a:extLst>
          </p:cNvPr>
          <p:cNvSpPr>
            <a:spLocks noGrp="1" noRot="1" noChangeAspect="1"/>
          </p:cNvSpPr>
          <p:nvPr>
            <p:ph type="sldImg" idx="2"/>
          </p:nvPr>
        </p:nvSpPr>
        <p:spPr>
          <a:xfrm>
            <a:off x="2538413" y="881063"/>
            <a:ext cx="4232275" cy="2381250"/>
          </a:xfrm>
          <a:prstGeom prst="rect">
            <a:avLst/>
          </a:prstGeom>
          <a:noFill/>
          <a:ln w="12700">
            <a:solidFill>
              <a:prstClr val="black"/>
            </a:solidFill>
          </a:ln>
        </p:spPr>
        <p:txBody>
          <a:bodyPr vert="horz" lIns="93497" tIns="46749" rIns="93497" bIns="46749" rtlCol="0" anchor="ctr"/>
          <a:lstStyle/>
          <a:p>
            <a:pPr lvl="0"/>
            <a:endParaRPr lang="en-US" noProof="0"/>
          </a:p>
        </p:txBody>
      </p:sp>
      <p:sp>
        <p:nvSpPr>
          <p:cNvPr id="5" name="Notes Placeholder 4">
            <a:extLst>
              <a:ext uri="{FF2B5EF4-FFF2-40B4-BE49-F238E27FC236}">
                <a16:creationId xmlns:a16="http://schemas.microsoft.com/office/drawing/2014/main" id="{14EA0260-6930-41C8-9038-64DFFD6859E2}"/>
              </a:ext>
            </a:extLst>
          </p:cNvPr>
          <p:cNvSpPr>
            <a:spLocks noGrp="1"/>
          </p:cNvSpPr>
          <p:nvPr>
            <p:ph type="body" sz="quarter" idx="3"/>
          </p:nvPr>
        </p:nvSpPr>
        <p:spPr>
          <a:xfrm>
            <a:off x="930275" y="3394075"/>
            <a:ext cx="7448550" cy="2778125"/>
          </a:xfrm>
          <a:prstGeom prst="rect">
            <a:avLst/>
          </a:prstGeom>
        </p:spPr>
        <p:txBody>
          <a:bodyPr vert="horz" lIns="93497" tIns="46749" rIns="93497" bIns="46749"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1BF1416B-C2FE-443F-9368-C5377E22A680}"/>
              </a:ext>
            </a:extLst>
          </p:cNvPr>
          <p:cNvSpPr>
            <a:spLocks noGrp="1"/>
          </p:cNvSpPr>
          <p:nvPr>
            <p:ph type="ftr" sz="quarter" idx="4"/>
          </p:nvPr>
        </p:nvSpPr>
        <p:spPr>
          <a:xfrm>
            <a:off x="0" y="6699250"/>
            <a:ext cx="4033838" cy="354013"/>
          </a:xfrm>
          <a:prstGeom prst="rect">
            <a:avLst/>
          </a:prstGeom>
        </p:spPr>
        <p:txBody>
          <a:bodyPr vert="horz" lIns="93497" tIns="46749" rIns="93497" bIns="46749" rtlCol="0" anchor="b"/>
          <a:lstStyle>
            <a:lvl1pPr algn="l">
              <a:defRPr sz="1200"/>
            </a:lvl1pPr>
          </a:lstStyle>
          <a:p>
            <a:pPr>
              <a:defRPr/>
            </a:pPr>
            <a:endParaRPr lang="en-US"/>
          </a:p>
        </p:txBody>
      </p:sp>
      <p:sp>
        <p:nvSpPr>
          <p:cNvPr id="7" name="Slide Number Placeholder 6">
            <a:extLst>
              <a:ext uri="{FF2B5EF4-FFF2-40B4-BE49-F238E27FC236}">
                <a16:creationId xmlns:a16="http://schemas.microsoft.com/office/drawing/2014/main" id="{2D7A6D5B-4B0A-4D8F-81C2-15627D7F190A}"/>
              </a:ext>
            </a:extLst>
          </p:cNvPr>
          <p:cNvSpPr>
            <a:spLocks noGrp="1"/>
          </p:cNvSpPr>
          <p:nvPr>
            <p:ph type="sldNum" sz="quarter" idx="5"/>
          </p:nvPr>
        </p:nvSpPr>
        <p:spPr>
          <a:xfrm>
            <a:off x="5273675" y="6699250"/>
            <a:ext cx="4033838" cy="354013"/>
          </a:xfrm>
          <a:prstGeom prst="rect">
            <a:avLst/>
          </a:prstGeom>
        </p:spPr>
        <p:txBody>
          <a:bodyPr vert="horz" lIns="93497" tIns="46749" rIns="93497" bIns="46749" rtlCol="0" anchor="b"/>
          <a:lstStyle>
            <a:lvl1pPr algn="r">
              <a:defRPr sz="1200"/>
            </a:lvl1pPr>
          </a:lstStyle>
          <a:p>
            <a:pPr>
              <a:defRPr/>
            </a:pPr>
            <a:fld id="{673C55C6-0635-4FFD-BEAC-5E6F89DDB24B}"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000" dirty="0">
                <a:latin typeface="Segoe" panose="020B0502040504020203" pitchFamily="34" charset="0"/>
                <a:cs typeface="Arial" panose="020B0604020202020204" pitchFamily="34" charset="0"/>
              </a:rPr>
              <a:t>Ask students to introduce themselves and provide their backgrounds, product experience, and expectations for the course.</a:t>
            </a:r>
          </a:p>
          <a:p>
            <a:endParaRPr lang="en-CA" sz="1000" dirty="0">
              <a:latin typeface="Segoe" panose="020B0502040504020203" pitchFamily="34" charset="0"/>
              <a:cs typeface="Arial" panose="020B0604020202020204" pitchFamily="34" charset="0"/>
            </a:endParaRPr>
          </a:p>
          <a:p>
            <a:r>
              <a:rPr lang="en-CA" sz="1000" dirty="0">
                <a:latin typeface="Segoe" panose="020B0502040504020203" pitchFamily="34" charset="0"/>
                <a:cs typeface="Arial" panose="020B0604020202020204" pitchFamily="34" charset="0"/>
              </a:rPr>
              <a:t>Record student expectations on a whiteboard or flip chart that you can reference during class.</a:t>
            </a:r>
          </a:p>
        </p:txBody>
      </p:sp>
      <p:sp>
        <p:nvSpPr>
          <p:cNvPr id="4" name="Slide Number Placeholder 3"/>
          <p:cNvSpPr>
            <a:spLocks noGrp="1"/>
          </p:cNvSpPr>
          <p:nvPr>
            <p:ph type="sldNum" sz="quarter" idx="10"/>
          </p:nvPr>
        </p:nvSpPr>
        <p:spPr/>
        <p:txBody>
          <a:bodyPr/>
          <a:lstStyle/>
          <a:p>
            <a:fld id="{04C05FC6-45CD-407B-9538-F397EFA5C0CC}" type="slidenum">
              <a:rPr lang="en-US" smtClean="0"/>
              <a:t>3</a:t>
            </a:fld>
            <a:endParaRPr lang="en-US" dirty="0"/>
          </a:p>
        </p:txBody>
      </p:sp>
      <p:sp>
        <p:nvSpPr>
          <p:cNvPr id="5" name="Rectangle 3"/>
          <p:cNvSpPr>
            <a:spLocks noGrp="1" noChangeArrowheads="1"/>
          </p:cNvSpPr>
          <p:nvPr>
            <p:ph type="dt" sz="quarter" idx="1"/>
          </p:nvPr>
        </p:nvSpPr>
        <p:spPr>
          <a:xfrm>
            <a:off x="264815" y="186683"/>
            <a:ext cx="1955088" cy="485365"/>
          </a:xfrm>
        </p:spPr>
        <p:txBody>
          <a:bodyPr/>
          <a:lstStyle/>
          <a:p>
            <a:pPr algn="l">
              <a:defRPr/>
            </a:pPr>
            <a:r>
              <a:rPr lang="en-US" b="1" dirty="0">
                <a:latin typeface="Arial" pitchFamily="34" charset="0"/>
                <a:cs typeface="Arial" pitchFamily="34" charset="0"/>
              </a:rPr>
              <a:t>Course 20339-2A</a:t>
            </a:r>
          </a:p>
          <a:p>
            <a:pPr algn="l">
              <a:defRPr/>
            </a:pPr>
            <a:r>
              <a:rPr lang="en-US" b="1" dirty="0">
                <a:solidFill>
                  <a:srgbClr val="336699"/>
                </a:solidFill>
                <a:latin typeface="Arial" pitchFamily="34" charset="0"/>
                <a:cs typeface="Arial" pitchFamily="34" charset="0"/>
              </a:rPr>
              <a:t>Module</a:t>
            </a:r>
            <a:r>
              <a:rPr lang="en-US" b="1" dirty="0">
                <a:latin typeface="Arial" pitchFamily="34" charset="0"/>
                <a:cs typeface="Arial" pitchFamily="34" charset="0"/>
              </a:rPr>
              <a:t> </a:t>
            </a:r>
            <a:r>
              <a:rPr lang="en-US" b="1" dirty="0">
                <a:solidFill>
                  <a:srgbClr val="336699"/>
                </a:solidFill>
                <a:latin typeface="Arial" pitchFamily="34" charset="0"/>
                <a:cs typeface="Arial" pitchFamily="34" charset="0"/>
              </a:rPr>
              <a:t>0: Introduction</a:t>
            </a:r>
          </a:p>
          <a:p>
            <a:pPr>
              <a:defRPr/>
            </a:pPr>
            <a:endParaRPr lang="en-US" dirty="0"/>
          </a:p>
          <a:p>
            <a:pPr>
              <a:defRPr/>
            </a:pPr>
            <a:endParaRPr lang="en-US" dirty="0"/>
          </a:p>
        </p:txBody>
      </p:sp>
    </p:spTree>
    <p:extLst>
      <p:ext uri="{BB962C8B-B14F-4D97-AF65-F5344CB8AC3E}">
        <p14:creationId xmlns:p14="http://schemas.microsoft.com/office/powerpoint/2010/main" val="2066882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000" dirty="0">
                <a:latin typeface="Segoe" panose="020B0502040504020203" pitchFamily="34" charset="0"/>
                <a:cs typeface="Arial" panose="020B0604020202020204" pitchFamily="34" charset="0"/>
              </a:rPr>
              <a:t>Explain </a:t>
            </a:r>
            <a:r>
              <a:rPr lang="en-CA" sz="1000" baseline="0" dirty="0">
                <a:latin typeface="Segoe" panose="020B0502040504020203" pitchFamily="34" charset="0"/>
                <a:cs typeface="Arial" panose="020B0604020202020204" pitchFamily="34" charset="0"/>
              </a:rPr>
              <a:t>class and facility logistics, using the bulleted list. I</a:t>
            </a:r>
            <a:r>
              <a:rPr lang="en-CA" sz="1000" dirty="0">
                <a:latin typeface="Segoe" panose="020B0502040504020203" pitchFamily="34" charset="0"/>
                <a:cs typeface="Arial" panose="020B0604020202020204" pitchFamily="34" charset="0"/>
              </a:rPr>
              <a:t>nform students about any emergency </a:t>
            </a:r>
            <a:r>
              <a:rPr lang="en-US" sz="1000" dirty="0">
                <a:latin typeface="Segoe" panose="020B0502040504020203" pitchFamily="34" charset="0"/>
                <a:cs typeface="Arial" panose="020B0604020202020204" pitchFamily="34" charset="0"/>
              </a:rPr>
              <a:t>procedures, such as emergency exits, </a:t>
            </a:r>
            <a:r>
              <a:rPr lang="en-CA" sz="1000" dirty="0">
                <a:latin typeface="Segoe" panose="020B0502040504020203" pitchFamily="34" charset="0"/>
                <a:cs typeface="Arial" panose="020B0604020202020204" pitchFamily="34" charset="0"/>
              </a:rPr>
              <a:t>and plans in the event of fire or other emergencies.</a:t>
            </a:r>
          </a:p>
          <a:p>
            <a:endParaRPr lang="en-CA"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4C05FC6-45CD-407B-9538-F397EFA5C0CC}" type="slidenum">
              <a:rPr lang="en-US" smtClean="0"/>
              <a:t>4</a:t>
            </a:fld>
            <a:endParaRPr lang="en-US" dirty="0"/>
          </a:p>
        </p:txBody>
      </p:sp>
      <p:sp>
        <p:nvSpPr>
          <p:cNvPr id="5" name="Rectangle 3"/>
          <p:cNvSpPr>
            <a:spLocks noGrp="1" noChangeArrowheads="1"/>
          </p:cNvSpPr>
          <p:nvPr>
            <p:ph type="dt" sz="quarter" idx="1"/>
          </p:nvPr>
        </p:nvSpPr>
        <p:spPr>
          <a:xfrm>
            <a:off x="264815" y="186683"/>
            <a:ext cx="1955088" cy="485365"/>
          </a:xfrm>
        </p:spPr>
        <p:txBody>
          <a:bodyPr/>
          <a:lstStyle/>
          <a:p>
            <a:pPr algn="l">
              <a:defRPr/>
            </a:pPr>
            <a:r>
              <a:rPr lang="en-US" b="1" dirty="0">
                <a:latin typeface="Arial" pitchFamily="34" charset="0"/>
                <a:cs typeface="Arial" pitchFamily="34" charset="0"/>
              </a:rPr>
              <a:t>Course 20339-2A</a:t>
            </a:r>
          </a:p>
          <a:p>
            <a:pPr algn="l">
              <a:defRPr/>
            </a:pPr>
            <a:r>
              <a:rPr lang="en-US" b="1" dirty="0">
                <a:solidFill>
                  <a:srgbClr val="336699"/>
                </a:solidFill>
                <a:latin typeface="Arial" pitchFamily="34" charset="0"/>
                <a:cs typeface="Arial" pitchFamily="34" charset="0"/>
              </a:rPr>
              <a:t>Module</a:t>
            </a:r>
            <a:r>
              <a:rPr lang="en-US" b="1" dirty="0">
                <a:latin typeface="Arial" pitchFamily="34" charset="0"/>
                <a:cs typeface="Arial" pitchFamily="34" charset="0"/>
              </a:rPr>
              <a:t> </a:t>
            </a:r>
            <a:r>
              <a:rPr lang="en-US" b="1" dirty="0">
                <a:solidFill>
                  <a:srgbClr val="336699"/>
                </a:solidFill>
                <a:latin typeface="Arial" pitchFamily="34" charset="0"/>
                <a:cs typeface="Arial" pitchFamily="34" charset="0"/>
              </a:rPr>
              <a:t>0: Introduction</a:t>
            </a:r>
          </a:p>
          <a:p>
            <a:pPr>
              <a:defRPr/>
            </a:pPr>
            <a:endParaRPr lang="en-US" dirty="0"/>
          </a:p>
          <a:p>
            <a:pPr>
              <a:defRPr/>
            </a:pPr>
            <a:endParaRPr lang="en-US" dirty="0"/>
          </a:p>
        </p:txBody>
      </p:sp>
    </p:spTree>
    <p:extLst>
      <p:ext uri="{BB962C8B-B14F-4D97-AF65-F5344CB8AC3E}">
        <p14:creationId xmlns:p14="http://schemas.microsoft.com/office/powerpoint/2010/main" val="2102420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urse Name">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609600" y="3505200"/>
            <a:ext cx="10972800" cy="609600"/>
          </a:xfrm>
          <a:prstGeom prst="rect">
            <a:avLst/>
          </a:prstGeom>
        </p:spPr>
        <p:txBody>
          <a:bodyPr/>
          <a:lstStyle>
            <a:lvl1pPr marL="0" indent="0" algn="ctr">
              <a:buNone/>
              <a:defRPr sz="3600" b="1" baseline="0">
                <a:solidFill>
                  <a:schemeClr val="tx1"/>
                </a:solidFill>
                <a:latin typeface="Arial" panose="020B0604020202020204" pitchFamily="34" charset="0"/>
                <a:cs typeface="Arial" panose="020B0604020202020204" pitchFamily="34" charset="0"/>
              </a:defRPr>
            </a:lvl1pPr>
            <a:lvl2pPr marL="344487" indent="0">
              <a:buNone/>
              <a:defRPr>
                <a:solidFill>
                  <a:srgbClr val="FF0000"/>
                </a:solidFill>
              </a:defRPr>
            </a:lvl2pPr>
            <a:lvl3pPr marL="671512" indent="0">
              <a:buNone/>
              <a:defRPr>
                <a:solidFill>
                  <a:srgbClr val="FF0000"/>
                </a:solidFill>
              </a:defRPr>
            </a:lvl3pPr>
            <a:lvl4pPr marL="1023937" indent="0">
              <a:buNone/>
              <a:defRPr>
                <a:solidFill>
                  <a:srgbClr val="FF0000"/>
                </a:solidFill>
              </a:defRPr>
            </a:lvl4pPr>
            <a:lvl5pPr marL="1341438" indent="0">
              <a:buNone/>
              <a:defRPr>
                <a:solidFill>
                  <a:srgbClr val="FF0000"/>
                </a:solidFill>
              </a:defRPr>
            </a:lvl5pPr>
          </a:lstStyle>
          <a:p>
            <a:pPr lvl="0"/>
            <a:r>
              <a:rPr lang="en-US" dirty="0"/>
              <a:t>Course Name</a:t>
            </a:r>
          </a:p>
        </p:txBody>
      </p:sp>
      <p:pic>
        <p:nvPicPr>
          <p:cNvPr id="4" name="Picture Placeholder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25163" y="1066800"/>
            <a:ext cx="5541673" cy="1676400"/>
          </a:xfrm>
          <a:prstGeom prst="rect">
            <a:avLst/>
          </a:prstGeom>
        </p:spPr>
      </p:pic>
    </p:spTree>
    <p:extLst>
      <p:ext uri="{BB962C8B-B14F-4D97-AF65-F5344CB8AC3E}">
        <p14:creationId xmlns:p14="http://schemas.microsoft.com/office/powerpoint/2010/main" val="3227608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5" name="Freeform 7"/>
          <p:cNvSpPr>
            <a:spLocks noChangeArrowheads="1"/>
          </p:cNvSpPr>
          <p:nvPr/>
        </p:nvSpPr>
        <p:spPr bwMode="auto">
          <a:xfrm>
            <a:off x="812800" y="457200"/>
            <a:ext cx="10566400" cy="914400"/>
          </a:xfrm>
          <a:custGeom>
            <a:avLst/>
            <a:gdLst>
              <a:gd name="T0" fmla="*/ 0 w 1000"/>
              <a:gd name="T1" fmla="*/ 836127360 h 1000"/>
              <a:gd name="T2" fmla="*/ 0 w 1000"/>
              <a:gd name="T3" fmla="*/ 0 h 1000"/>
              <a:gd name="T4" fmla="*/ 2147483646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sz="1800"/>
          </a:p>
        </p:txBody>
      </p:sp>
      <p:sp>
        <p:nvSpPr>
          <p:cNvPr id="6" name="Line 8"/>
          <p:cNvSpPr>
            <a:spLocks noChangeShapeType="1"/>
          </p:cNvSpPr>
          <p:nvPr/>
        </p:nvSpPr>
        <p:spPr bwMode="auto">
          <a:xfrm flipV="1">
            <a:off x="812801" y="5562600"/>
            <a:ext cx="10511368" cy="46038"/>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sz="1800"/>
          </a:p>
        </p:txBody>
      </p:sp>
      <p:pic>
        <p:nvPicPr>
          <p:cNvPr id="7" name="Picture 11" descr="onlc_logo_small.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631044" y="5608638"/>
            <a:ext cx="2875156" cy="1173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2" name="Rectangle 2"/>
          <p:cNvSpPr>
            <a:spLocks noGrp="1" noChangeArrowheads="1"/>
          </p:cNvSpPr>
          <p:nvPr>
            <p:ph type="ctrTitle"/>
          </p:nvPr>
        </p:nvSpPr>
        <p:spPr>
          <a:xfrm>
            <a:off x="812801" y="457200"/>
            <a:ext cx="10164233" cy="685800"/>
          </a:xfrm>
        </p:spPr>
        <p:txBody>
          <a:bodyPr/>
          <a:lstStyle>
            <a:lvl1pPr>
              <a:defRPr sz="4000" b="0"/>
            </a:lvl1pPr>
          </a:lstStyle>
          <a:p>
            <a:r>
              <a:rPr lang="en-US" altLang="en-US" dirty="0"/>
              <a:t>Click to edit Master title style</a:t>
            </a:r>
          </a:p>
        </p:txBody>
      </p:sp>
      <p:sp>
        <p:nvSpPr>
          <p:cNvPr id="5123" name="Rectangle 3"/>
          <p:cNvSpPr>
            <a:spLocks noGrp="1" noChangeArrowheads="1"/>
          </p:cNvSpPr>
          <p:nvPr>
            <p:ph type="subTitle" idx="1"/>
          </p:nvPr>
        </p:nvSpPr>
        <p:spPr>
          <a:xfrm>
            <a:off x="812800" y="2286000"/>
            <a:ext cx="8737600" cy="3048000"/>
          </a:xfrm>
          <a:prstGeom prst="rect">
            <a:avLst/>
          </a:prstGeom>
        </p:spPr>
        <p:txBody>
          <a:bodyPr/>
          <a:lstStyle>
            <a:lvl1pPr marL="0" indent="0">
              <a:buFontTx/>
              <a:buNone/>
              <a:defRPr sz="2400" b="0"/>
            </a:lvl1pPr>
          </a:lstStyle>
          <a:p>
            <a:r>
              <a:rPr lang="en-US" altLang="en-US" dirty="0"/>
              <a:t>Click to edit Master subtitle style</a:t>
            </a:r>
          </a:p>
        </p:txBody>
      </p:sp>
      <p:sp>
        <p:nvSpPr>
          <p:cNvPr id="12" name="Text Placeholder 11"/>
          <p:cNvSpPr>
            <a:spLocks noGrp="1"/>
          </p:cNvSpPr>
          <p:nvPr>
            <p:ph type="body" sz="quarter" idx="10"/>
          </p:nvPr>
        </p:nvSpPr>
        <p:spPr>
          <a:xfrm>
            <a:off x="812800" y="1143000"/>
            <a:ext cx="10160000" cy="1066800"/>
          </a:xfrm>
          <a:prstGeom prst="rect">
            <a:avLst/>
          </a:prstGeom>
        </p:spPr>
        <p:txBody>
          <a:bodyPr/>
          <a:lstStyle>
            <a:lvl1pPr algn="l">
              <a:buNone/>
              <a:defRPr sz="2800"/>
            </a:lvl1pPr>
          </a:lstStyle>
          <a:p>
            <a:pPr lvl="0"/>
            <a:r>
              <a:rPr lang="en-US" dirty="0"/>
              <a:t>Click to edit Master text styles</a:t>
            </a:r>
          </a:p>
        </p:txBody>
      </p:sp>
      <p:sp>
        <p:nvSpPr>
          <p:cNvPr id="8" name="Rectangle 4"/>
          <p:cNvSpPr>
            <a:spLocks noGrp="1" noChangeArrowheads="1"/>
          </p:cNvSpPr>
          <p:nvPr>
            <p:ph type="dt" sz="half" idx="11"/>
          </p:nvPr>
        </p:nvSpPr>
        <p:spPr>
          <a:xfrm>
            <a:off x="0" y="0"/>
            <a:ext cx="0" cy="0"/>
          </a:xfrm>
        </p:spPr>
        <p:txBody>
          <a:bodyPr/>
          <a:lstStyle>
            <a:lvl1pPr algn="ctr" fontAlgn="auto">
              <a:spcBef>
                <a:spcPts val="0"/>
              </a:spcBef>
              <a:spcAft>
                <a:spcPts val="0"/>
              </a:spcAft>
              <a:defRPr>
                <a:latin typeface="Verdana" panose="020B0604030504040204" pitchFamily="34" charset="0"/>
              </a:defRPr>
            </a:lvl1pPr>
          </a:lstStyle>
          <a:p>
            <a:pPr>
              <a:defRPr/>
            </a:pPr>
            <a:endParaRPr lang="en-US" altLang="en-US"/>
          </a:p>
        </p:txBody>
      </p:sp>
      <p:sp>
        <p:nvSpPr>
          <p:cNvPr id="9" name="Rectangle 5"/>
          <p:cNvSpPr>
            <a:spLocks noGrp="1" noChangeArrowheads="1"/>
          </p:cNvSpPr>
          <p:nvPr>
            <p:ph type="ftr" sz="quarter" idx="12"/>
          </p:nvPr>
        </p:nvSpPr>
        <p:spPr>
          <a:xfrm>
            <a:off x="4165600" y="6243638"/>
            <a:ext cx="3860800" cy="457200"/>
          </a:xfrm>
        </p:spPr>
        <p:txBody>
          <a:bodyPr/>
          <a:lstStyle>
            <a:lvl1pPr algn="ctr" fontAlgn="auto">
              <a:spcBef>
                <a:spcPts val="0"/>
              </a:spcBef>
              <a:spcAft>
                <a:spcPts val="0"/>
              </a:spcAft>
              <a:defRPr>
                <a:latin typeface="Verdana" panose="020B0604030504040204" pitchFamily="34" charset="0"/>
              </a:defRPr>
            </a:lvl1pPr>
          </a:lstStyle>
          <a:p>
            <a:pPr>
              <a:defRPr/>
            </a:pPr>
            <a:endParaRPr lang="en-US" altLang="en-US"/>
          </a:p>
        </p:txBody>
      </p:sp>
      <p:sp>
        <p:nvSpPr>
          <p:cNvPr id="10" name="Rectangle 6"/>
          <p:cNvSpPr>
            <a:spLocks noGrp="1" noChangeArrowheads="1"/>
          </p:cNvSpPr>
          <p:nvPr>
            <p:ph type="sldNum" sz="quarter" idx="13"/>
          </p:nvPr>
        </p:nvSpPr>
        <p:spPr>
          <a:xfrm>
            <a:off x="0" y="0"/>
            <a:ext cx="0" cy="0"/>
          </a:xfrm>
        </p:spPr>
        <p:txBody>
          <a:bodyPr/>
          <a:lstStyle>
            <a:lvl1pPr algn="ctr">
              <a:defRPr>
                <a:latin typeface="Verdana" panose="020B0604030504040204" pitchFamily="34" charset="0"/>
              </a:defRPr>
            </a:lvl1pPr>
          </a:lstStyle>
          <a:p>
            <a:pPr>
              <a:defRPr/>
            </a:pPr>
            <a:fld id="{F0C20B7F-367F-DD41-AA09-A4E849F634A4}" type="slidenum">
              <a:rPr lang="en-US" altLang="en-US"/>
              <a:pPr>
                <a:defRPr/>
              </a:pPr>
              <a:t>‹#›</a:t>
            </a:fld>
            <a:endParaRPr lang="en-US" altLang="en-US"/>
          </a:p>
        </p:txBody>
      </p:sp>
    </p:spTree>
    <p:extLst>
      <p:ext uri="{BB962C8B-B14F-4D97-AF65-F5344CB8AC3E}">
        <p14:creationId xmlns:p14="http://schemas.microsoft.com/office/powerpoint/2010/main" val="3994035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2/16/2020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userDrawn="1"/>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3375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2pt Slide Title ">
    <p:spTree>
      <p:nvGrpSpPr>
        <p:cNvPr id="1" name=""/>
        <p:cNvGrpSpPr/>
        <p:nvPr/>
      </p:nvGrpSpPr>
      <p:grpSpPr>
        <a:xfrm>
          <a:off x="0" y="0"/>
          <a:ext cx="0" cy="0"/>
          <a:chOff x="0" y="0"/>
          <a:chExt cx="0" cy="0"/>
        </a:xfrm>
      </p:grpSpPr>
      <p:sp>
        <p:nvSpPr>
          <p:cNvPr id="8" name="Rectangle 7"/>
          <p:cNvSpPr/>
          <p:nvPr userDrawn="1"/>
        </p:nvSpPr>
        <p:spPr>
          <a:xfrm>
            <a:off x="0" y="0"/>
            <a:ext cx="12192000" cy="82296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609600" y="0"/>
            <a:ext cx="10972800" cy="822960"/>
          </a:xfrm>
        </p:spPr>
        <p:txBody>
          <a:bodyPr>
            <a:noAutofit/>
          </a:bodyPr>
          <a:lstStyle>
            <a:lvl1pPr algn="l">
              <a:lnSpc>
                <a:spcPct val="90000"/>
              </a:lnSpc>
              <a:defRPr sz="2800" baseline="0">
                <a:solidFill>
                  <a:schemeClr val="bg1"/>
                </a:solidFill>
                <a:latin typeface="Segoe UI Light" panose="020B0502040204020203" pitchFamily="34" charset="0"/>
                <a:ea typeface="Segoe UI Light" panose="020B0502040204020203" pitchFamily="34" charset="0"/>
                <a:cs typeface="Segoe UI Light" panose="020B0502040204020203" pitchFamily="34" charset="0"/>
              </a:defRPr>
            </a:lvl1pPr>
          </a:lstStyle>
          <a:p>
            <a:r>
              <a:rPr lang="en-US" dirty="0"/>
              <a:t>28pt Slide Title</a:t>
            </a:r>
          </a:p>
        </p:txBody>
      </p:sp>
      <p:sp>
        <p:nvSpPr>
          <p:cNvPr id="10" name="Slide Number Placeholder 9"/>
          <p:cNvSpPr>
            <a:spLocks noGrp="1"/>
          </p:cNvSpPr>
          <p:nvPr>
            <p:ph type="sldNum" sz="quarter" idx="12"/>
          </p:nvPr>
        </p:nvSpPr>
        <p:spPr/>
        <p:txBody>
          <a:bodyPr/>
          <a:lstStyle>
            <a:lvl1pPr>
              <a:defRPr sz="1200">
                <a:solidFill>
                  <a:schemeClr val="tx1">
                    <a:lumMod val="65000"/>
                    <a:lumOff val="35000"/>
                  </a:schemeClr>
                </a:solidFill>
                <a:latin typeface="Segoe UI" pitchFamily="34" charset="0"/>
                <a:ea typeface="Segoe UI" pitchFamily="34" charset="0"/>
                <a:cs typeface="Segoe UI" pitchFamily="34" charset="0"/>
              </a:defRPr>
            </a:lvl1pPr>
          </a:lstStyle>
          <a:p>
            <a:fld id="{D814DA60-3BEE-4BCE-BEDB-E433FD970963}" type="slidenum">
              <a:rPr lang="en-US" smtClean="0"/>
              <a:pPr/>
              <a:t>‹#›</a:t>
            </a:fld>
            <a:endParaRPr lang="en-US" dirty="0"/>
          </a:p>
        </p:txBody>
      </p:sp>
      <p:sp>
        <p:nvSpPr>
          <p:cNvPr id="6" name="Footer Placeholder 8"/>
          <p:cNvSpPr>
            <a:spLocks noGrp="1"/>
          </p:cNvSpPr>
          <p:nvPr>
            <p:ph type="ftr" sz="quarter" idx="11"/>
          </p:nvPr>
        </p:nvSpPr>
        <p:spPr>
          <a:xfrm>
            <a:off x="609600" y="6324601"/>
            <a:ext cx="3860800" cy="365125"/>
          </a:xfrm>
        </p:spPr>
        <p:txBody>
          <a:bodyPr/>
          <a:lstStyle>
            <a:lvl1pPr algn="l">
              <a:defRPr/>
            </a:lvl1pPr>
          </a:lstStyle>
          <a:p>
            <a:endParaRPr lang="en-US" dirty="0"/>
          </a:p>
        </p:txBody>
      </p:sp>
      <p:sp>
        <p:nvSpPr>
          <p:cNvPr id="9" name="Text Placeholder 4"/>
          <p:cNvSpPr>
            <a:spLocks noGrp="1"/>
          </p:cNvSpPr>
          <p:nvPr>
            <p:ph type="body" sz="quarter" idx="13"/>
          </p:nvPr>
        </p:nvSpPr>
        <p:spPr>
          <a:xfrm>
            <a:off x="609600" y="1066800"/>
            <a:ext cx="10972800" cy="5105400"/>
          </a:xfrm>
          <a:prstGeom prst="rect">
            <a:avLst/>
          </a:prstGeom>
        </p:spPr>
        <p:txBody>
          <a:bodyPr/>
          <a:lstStyle>
            <a:lvl1pPr marL="457200" indent="-457200">
              <a:buClr>
                <a:srgbClr val="0070C0"/>
              </a:buClr>
              <a:buFont typeface="Arial" pitchFamily="34" charset="0"/>
              <a:buChar char="•"/>
              <a:defRPr sz="2800" b="0">
                <a:latin typeface="Segoe UI" pitchFamily="34" charset="0"/>
                <a:ea typeface="Segoe UI" pitchFamily="34" charset="0"/>
                <a:cs typeface="Segoe UI" pitchFamily="34" charset="0"/>
              </a:defRPr>
            </a:lvl1pPr>
            <a:lvl2pPr marL="800100" indent="-342900">
              <a:buClr>
                <a:srgbClr val="0070C0"/>
              </a:buClr>
              <a:buFont typeface="Arial" pitchFamily="34" charset="0"/>
              <a:buChar char="•"/>
              <a:defRPr sz="2400" b="0">
                <a:latin typeface="Segoe UI" pitchFamily="34" charset="0"/>
                <a:ea typeface="Segoe UI" pitchFamily="34" charset="0"/>
                <a:cs typeface="Segoe UI" pitchFamily="34" charset="0"/>
              </a:defRPr>
            </a:lvl2pPr>
            <a:lvl3pPr marL="1257300" indent="-342900">
              <a:buClr>
                <a:srgbClr val="0070C0"/>
              </a:buClr>
              <a:buFont typeface="Arial" pitchFamily="34" charset="0"/>
              <a:buChar char="•"/>
              <a:defRPr sz="2000" b="0">
                <a:latin typeface="Segoe UI" pitchFamily="34" charset="0"/>
                <a:ea typeface="Segoe UI" pitchFamily="34" charset="0"/>
                <a:cs typeface="Segoe UI" pitchFamily="34" charset="0"/>
              </a:defRPr>
            </a:lvl3pPr>
            <a:lvl4pPr marL="1371600" indent="0">
              <a:buNone/>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01088167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pic>
        <p:nvPicPr>
          <p:cNvPr id="6" name="Picture Placeholder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0600" y="838200"/>
            <a:ext cx="2971800" cy="898993"/>
          </a:xfrm>
          <a:prstGeom prst="rect">
            <a:avLst/>
          </a:prstGeom>
        </p:spPr>
      </p:pic>
      <p:sp>
        <p:nvSpPr>
          <p:cNvPr id="2" name="Title 1"/>
          <p:cNvSpPr>
            <a:spLocks noGrp="1"/>
          </p:cNvSpPr>
          <p:nvPr>
            <p:ph type="title"/>
          </p:nvPr>
        </p:nvSpPr>
        <p:spPr>
          <a:xfrm>
            <a:off x="838200" y="2971800"/>
            <a:ext cx="10515600" cy="1325563"/>
          </a:xfrm>
          <a:prstGeom prst="rect">
            <a:avLst/>
          </a:prstGeom>
        </p:spPr>
        <p:txBody>
          <a:bodyPr/>
          <a:lstStyle>
            <a:lvl1pPr algn="ctr">
              <a:defRPr b="1"/>
            </a:lvl1pPr>
          </a:lstStyle>
          <a:p>
            <a:r>
              <a:rPr lang="en-US"/>
              <a:t>Click to edit Master title style</a:t>
            </a:r>
          </a:p>
        </p:txBody>
      </p:sp>
    </p:spTree>
    <p:extLst>
      <p:ext uri="{BB962C8B-B14F-4D97-AF65-F5344CB8AC3E}">
        <p14:creationId xmlns:p14="http://schemas.microsoft.com/office/powerpoint/2010/main" val="2617561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opic Layout">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9EBF8E7-7251-420B-A8C9-9BEB7F78585F}"/>
              </a:ext>
            </a:extLst>
          </p:cNvPr>
          <p:cNvSpPr>
            <a:spLocks noGrp="1"/>
          </p:cNvSpPr>
          <p:nvPr>
            <p:ph type="title" hasCustomPrompt="1"/>
          </p:nvPr>
        </p:nvSpPr>
        <p:spPr>
          <a:xfrm>
            <a:off x="762000" y="457200"/>
            <a:ext cx="10668000" cy="1139825"/>
          </a:xfrm>
          <a:prstGeom prst="rect">
            <a:avLst/>
          </a:prstGeom>
        </p:spPr>
        <p:txBody>
          <a:bodyPr/>
          <a:lstStyle>
            <a:lvl1pPr>
              <a:defRPr baseline="0">
                <a:solidFill>
                  <a:schemeClr val="tx1"/>
                </a:solidFill>
                <a:latin typeface="Arial" panose="020B0604020202020204" pitchFamily="34" charset="0"/>
                <a:cs typeface="Arial" panose="020B0604020202020204" pitchFamily="34" charset="0"/>
              </a:defRPr>
            </a:lvl1pPr>
          </a:lstStyle>
          <a:p>
            <a:r>
              <a:rPr lang="en-US" dirty="0"/>
              <a:t>Click to Edit Section Title</a:t>
            </a:r>
          </a:p>
        </p:txBody>
      </p:sp>
      <p:sp>
        <p:nvSpPr>
          <p:cNvPr id="8" name="Text Placeholder 7"/>
          <p:cNvSpPr>
            <a:spLocks noGrp="1"/>
          </p:cNvSpPr>
          <p:nvPr>
            <p:ph type="body" sz="quarter" idx="10" hasCustomPrompt="1"/>
          </p:nvPr>
        </p:nvSpPr>
        <p:spPr>
          <a:xfrm>
            <a:off x="762000" y="1752600"/>
            <a:ext cx="10668000" cy="3733800"/>
          </a:xfrm>
          <a:prstGeom prst="rect">
            <a:avLst/>
          </a:prstGeom>
        </p:spPr>
        <p:txBody>
          <a:bodyPr/>
          <a:lstStyle>
            <a:lvl1pPr marL="457200" indent="-457200">
              <a:buFont typeface="Wingdings" panose="05000000000000000000" pitchFamily="2" charset="2"/>
              <a:buChar char="q"/>
              <a:defRPr baseline="0"/>
            </a:lvl1pPr>
            <a:lvl3pPr marL="1014412" indent="-342900">
              <a:buFont typeface="Wingdings" panose="05000000000000000000" pitchFamily="2" charset="2"/>
              <a:buChar char="§"/>
              <a:defRPr baseline="0"/>
            </a:lvl3pPr>
            <a:lvl4pPr>
              <a:defRPr/>
            </a:lvl4pPr>
            <a:lvl5pPr>
              <a:defRPr/>
            </a:lvl5pPr>
          </a:lstStyle>
          <a:p>
            <a:pPr lvl="0"/>
            <a:r>
              <a:rPr lang="en-US" dirty="0"/>
              <a:t>Click to Edit Section Topics</a:t>
            </a:r>
          </a:p>
          <a:p>
            <a:pPr lvl="2"/>
            <a:r>
              <a:rPr lang="en-US" dirty="0"/>
              <a:t>Sub Section Topic</a:t>
            </a:r>
          </a:p>
        </p:txBody>
      </p:sp>
    </p:spTree>
    <p:extLst>
      <p:ext uri="{BB962C8B-B14F-4D97-AF65-F5344CB8AC3E}">
        <p14:creationId xmlns:p14="http://schemas.microsoft.com/office/powerpoint/2010/main" val="33751652"/>
      </p:ext>
    </p:extLst>
  </p:cSld>
  <p:clrMapOvr>
    <a:masterClrMapping/>
  </p:clrMapOvr>
  <p:extLst>
    <p:ext uri="{DCECCB84-F9BA-43D5-87BE-67443E8EF086}">
      <p15:sldGuideLst xmlns:p15="http://schemas.microsoft.com/office/powerpoint/2012/main">
        <p15:guide id="1" orient="horz" pos="345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Lab Objectives">
    <p:spTree>
      <p:nvGrpSpPr>
        <p:cNvPr id="1" name=""/>
        <p:cNvGrpSpPr/>
        <p:nvPr/>
      </p:nvGrpSpPr>
      <p:grpSpPr>
        <a:xfrm>
          <a:off x="0" y="0"/>
          <a:ext cx="0" cy="0"/>
          <a:chOff x="0" y="0"/>
          <a:chExt cx="0" cy="0"/>
        </a:xfrm>
      </p:grpSpPr>
      <p:sp>
        <p:nvSpPr>
          <p:cNvPr id="5122" name="Rectangle 2"/>
          <p:cNvSpPr>
            <a:spLocks noGrp="1" noChangeArrowheads="1"/>
          </p:cNvSpPr>
          <p:nvPr>
            <p:ph type="ctrTitle" hasCustomPrompt="1"/>
          </p:nvPr>
        </p:nvSpPr>
        <p:spPr>
          <a:xfrm>
            <a:off x="762000" y="448962"/>
            <a:ext cx="10668000" cy="685800"/>
          </a:xfrm>
          <a:prstGeom prst="rect">
            <a:avLst/>
          </a:prstGeom>
        </p:spPr>
        <p:txBody>
          <a:bodyPr/>
          <a:lstStyle>
            <a:lvl1pPr>
              <a:defRPr sz="3600" b="0">
                <a:solidFill>
                  <a:schemeClr val="tx1"/>
                </a:solidFill>
                <a:latin typeface="Arial" panose="020B0604020202020204" pitchFamily="34" charset="0"/>
                <a:cs typeface="Arial" panose="020B0604020202020204" pitchFamily="34" charset="0"/>
              </a:defRPr>
            </a:lvl1pPr>
          </a:lstStyle>
          <a:p>
            <a:r>
              <a:rPr lang="en-US" altLang="en-US" dirty="0"/>
              <a:t>Student Lab:</a:t>
            </a:r>
          </a:p>
        </p:txBody>
      </p:sp>
      <p:sp>
        <p:nvSpPr>
          <p:cNvPr id="5123" name="Rectangle 3"/>
          <p:cNvSpPr>
            <a:spLocks noGrp="1" noChangeArrowheads="1"/>
          </p:cNvSpPr>
          <p:nvPr>
            <p:ph type="subTitle" idx="1" hasCustomPrompt="1"/>
          </p:nvPr>
        </p:nvSpPr>
        <p:spPr>
          <a:xfrm>
            <a:off x="762000" y="2362200"/>
            <a:ext cx="10668000" cy="3124200"/>
          </a:xfrm>
          <a:prstGeom prst="rect">
            <a:avLst/>
          </a:prstGeom>
        </p:spPr>
        <p:txBody>
          <a:bodyPr/>
          <a:lstStyle>
            <a:lvl1pPr marL="0" indent="0">
              <a:buFont typeface="Arial" panose="020B0604020202020204" pitchFamily="34" charset="0"/>
              <a:buNone/>
              <a:defRPr sz="2400" b="0" baseline="0"/>
            </a:lvl1pPr>
            <a:lvl2pPr>
              <a:buClr>
                <a:schemeClr val="accent1"/>
              </a:buClr>
              <a:defRPr/>
            </a:lvl2pPr>
          </a:lstStyle>
          <a:p>
            <a:r>
              <a:rPr lang="en-US" altLang="en-US" dirty="0"/>
              <a:t>Objectives</a:t>
            </a:r>
          </a:p>
          <a:p>
            <a:pPr lvl="1"/>
            <a:r>
              <a:rPr lang="en-US" altLang="en-US" dirty="0" err="1"/>
              <a:t>Objectve</a:t>
            </a:r>
            <a:r>
              <a:rPr lang="en-US" altLang="en-US" dirty="0"/>
              <a:t> 1</a:t>
            </a:r>
          </a:p>
          <a:p>
            <a:pPr lvl="1"/>
            <a:r>
              <a:rPr lang="en-US" altLang="en-US" dirty="0"/>
              <a:t>Objective 2</a:t>
            </a:r>
          </a:p>
          <a:p>
            <a:pPr lvl="1"/>
            <a:r>
              <a:rPr lang="en-US" altLang="en-US" dirty="0"/>
              <a:t>Objective 3</a:t>
            </a:r>
          </a:p>
          <a:p>
            <a:endParaRPr lang="en-US" altLang="en-US" dirty="0"/>
          </a:p>
          <a:p>
            <a:endParaRPr lang="en-US" altLang="en-US" dirty="0"/>
          </a:p>
          <a:p>
            <a:endParaRPr lang="en-US" altLang="en-US" dirty="0"/>
          </a:p>
        </p:txBody>
      </p:sp>
      <p:sp>
        <p:nvSpPr>
          <p:cNvPr id="12" name="Text Placeholder 11"/>
          <p:cNvSpPr>
            <a:spLocks noGrp="1"/>
          </p:cNvSpPr>
          <p:nvPr>
            <p:ph type="body" sz="quarter" idx="10" hasCustomPrompt="1"/>
          </p:nvPr>
        </p:nvSpPr>
        <p:spPr>
          <a:xfrm>
            <a:off x="762000" y="1295400"/>
            <a:ext cx="10668000" cy="914400"/>
          </a:xfrm>
          <a:prstGeom prst="rect">
            <a:avLst/>
          </a:prstGeom>
        </p:spPr>
        <p:txBody>
          <a:bodyPr/>
          <a:lstStyle>
            <a:lvl1pPr algn="r">
              <a:buNone/>
              <a:defRPr sz="2800" baseline="0"/>
            </a:lvl1pPr>
          </a:lstStyle>
          <a:p>
            <a:pPr lvl="0"/>
            <a:r>
              <a:rPr lang="en-US" dirty="0"/>
              <a:t>Click to edit Lab Name</a:t>
            </a:r>
            <a:br>
              <a:rPr lang="en-US" dirty="0"/>
            </a:br>
            <a:r>
              <a:rPr lang="en-US" dirty="0"/>
              <a:t>Click to enter page range</a:t>
            </a:r>
          </a:p>
        </p:txBody>
      </p:sp>
    </p:spTree>
    <p:extLst>
      <p:ext uri="{BB962C8B-B14F-4D97-AF65-F5344CB8AC3E}">
        <p14:creationId xmlns:p14="http://schemas.microsoft.com/office/powerpoint/2010/main" val="770164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with Title">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9EBF8E7-7251-420B-A8C9-9BEB7F78585F}"/>
              </a:ext>
            </a:extLst>
          </p:cNvPr>
          <p:cNvSpPr>
            <a:spLocks noGrp="1"/>
          </p:cNvSpPr>
          <p:nvPr>
            <p:ph type="title" hasCustomPrompt="1"/>
          </p:nvPr>
        </p:nvSpPr>
        <p:spPr>
          <a:xfrm>
            <a:off x="762000" y="457200"/>
            <a:ext cx="10668000" cy="987425"/>
          </a:xfrm>
          <a:prstGeom prst="rect">
            <a:avLst/>
          </a:prstGeom>
        </p:spPr>
        <p:txBody>
          <a:bodyPr/>
          <a:lstStyle>
            <a:lvl1pPr>
              <a:defRPr sz="3600" baseline="0">
                <a:solidFill>
                  <a:schemeClr val="tx1"/>
                </a:solidFill>
                <a:latin typeface="Arial" panose="020B0604020202020204" pitchFamily="34" charset="0"/>
                <a:cs typeface="Arial" panose="020B0604020202020204" pitchFamily="34" charset="0"/>
              </a:defRPr>
            </a:lvl1pPr>
          </a:lstStyle>
          <a:p>
            <a:r>
              <a:rPr lang="en-US" dirty="0"/>
              <a:t>Click to add title</a:t>
            </a:r>
          </a:p>
        </p:txBody>
      </p:sp>
    </p:spTree>
    <p:extLst>
      <p:ext uri="{BB962C8B-B14F-4D97-AF65-F5344CB8AC3E}">
        <p14:creationId xmlns:p14="http://schemas.microsoft.com/office/powerpoint/2010/main" val="4210752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xtra Text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457200"/>
            <a:ext cx="10668000" cy="1139825"/>
          </a:xfrm>
          <a:prstGeom prst="rect">
            <a:avLst/>
          </a:prstGeom>
        </p:spPr>
        <p:txBody>
          <a:bodyPr/>
          <a:lstStyle>
            <a:lvl1pPr>
              <a:defRPr baseline="0">
                <a:solidFill>
                  <a:schemeClr val="tx1"/>
                </a:solidFill>
                <a:latin typeface="+mn-lt"/>
              </a:defRPr>
            </a:lvl1pPr>
          </a:lstStyle>
          <a:p>
            <a:r>
              <a:rPr lang="en-US" dirty="0"/>
              <a:t>Click to Add Title</a:t>
            </a:r>
          </a:p>
        </p:txBody>
      </p:sp>
      <p:sp>
        <p:nvSpPr>
          <p:cNvPr id="4" name="Text Placeholder 3"/>
          <p:cNvSpPr>
            <a:spLocks noGrp="1"/>
          </p:cNvSpPr>
          <p:nvPr>
            <p:ph type="body" sz="quarter" idx="10" hasCustomPrompt="1"/>
          </p:nvPr>
        </p:nvSpPr>
        <p:spPr>
          <a:xfrm>
            <a:off x="762000" y="1752600"/>
            <a:ext cx="10668000" cy="3733800"/>
          </a:xfrm>
          <a:prstGeom prst="rect">
            <a:avLst/>
          </a:prstGeom>
        </p:spPr>
        <p:txBody>
          <a:bodyPr/>
          <a:lstStyle>
            <a:lvl1pPr marL="457200" indent="-457200">
              <a:buFont typeface="Wingdings" panose="05000000000000000000" pitchFamily="2" charset="2"/>
              <a:buChar char="q"/>
              <a:defRPr baseline="0"/>
            </a:lvl1pPr>
            <a:lvl2pPr>
              <a:buClr>
                <a:schemeClr val="accent1"/>
              </a:buClr>
              <a:defRPr/>
            </a:lvl2pPr>
            <a:lvl4pPr>
              <a:buClr>
                <a:schemeClr val="accent1"/>
              </a:buClr>
              <a:defRPr/>
            </a:lvl4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4965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18800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Lab Slide">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a:xfrm>
            <a:off x="1097280" y="1845734"/>
            <a:ext cx="10058400" cy="372630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528FC5F6-F338-4AE4-BB23-26385BCFC423}" type="datetimeFigureOut">
              <a:rPr lang="en-US" dirty="0"/>
              <a:t>2/16/2020</a:t>
            </a:fld>
            <a:endParaRPr lang="en-US" dirty="0"/>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6113E31D-E2AB-40D1-8B51-AFA5AFEF393A}" type="slidenum">
              <a:rPr lang="en-US" dirty="0"/>
              <a:t>‹#›</a:t>
            </a:fld>
            <a:endParaRPr lang="en-US" dirty="0"/>
          </a:p>
        </p:txBody>
      </p:sp>
    </p:spTree>
    <p:extLst>
      <p:ext uri="{BB962C8B-B14F-4D97-AF65-F5344CB8AC3E}">
        <p14:creationId xmlns:p14="http://schemas.microsoft.com/office/powerpoint/2010/main" val="36268718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lvl1pPr marL="0">
              <a:defRPr b="1"/>
            </a:lvl1pPr>
          </a:lstStyle>
          <a:p>
            <a:r>
              <a:rPr lang="en-US" dirty="0"/>
              <a:t>Click to edit Master title style</a:t>
            </a:r>
          </a:p>
        </p:txBody>
      </p:sp>
      <p:sp>
        <p:nvSpPr>
          <p:cNvPr id="3" name="Content Placeholder 2"/>
          <p:cNvSpPr>
            <a:spLocks noGrp="1"/>
          </p:cNvSpPr>
          <p:nvPr>
            <p:ph idx="1"/>
          </p:nvPr>
        </p:nvSpPr>
        <p:spPr>
          <a:xfrm>
            <a:off x="1097280" y="1845734"/>
            <a:ext cx="10058400" cy="40233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50836395"/>
      </p:ext>
    </p:extLst>
  </p:cSld>
  <p:clrMapOvr>
    <a:masterClrMapping/>
  </p:clrMapOvr>
  <p:extLst mod="1">
    <p:ext uri="{DCECCB84-F9BA-43D5-87BE-67443E8EF086}">
      <p15:sldGuideLst xmlns:p15="http://schemas.microsoft.com/office/powerpoint/2012/main">
        <p15:guide id="1" orient="horz" pos="86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Freeform 7"/>
          <p:cNvSpPr>
            <a:spLocks noChangeArrowheads="1"/>
          </p:cNvSpPr>
          <p:nvPr/>
        </p:nvSpPr>
        <p:spPr bwMode="auto">
          <a:xfrm>
            <a:off x="508000" y="228600"/>
            <a:ext cx="10972800" cy="609600"/>
          </a:xfrm>
          <a:custGeom>
            <a:avLst/>
            <a:gdLst>
              <a:gd name="T0" fmla="*/ 0 w 1000"/>
              <a:gd name="T1" fmla="*/ 2147483646 h 1000"/>
              <a:gd name="T2" fmla="*/ 0 w 1000"/>
              <a:gd name="T3" fmla="*/ 0 h 1000"/>
              <a:gd name="T4" fmla="*/ 2147483646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1905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29" name="Line 8"/>
          <p:cNvSpPr>
            <a:spLocks noChangeShapeType="1"/>
          </p:cNvSpPr>
          <p:nvPr/>
        </p:nvSpPr>
        <p:spPr bwMode="auto">
          <a:xfrm flipV="1">
            <a:off x="481264" y="6179051"/>
            <a:ext cx="8778240"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pic>
        <p:nvPicPr>
          <p:cNvPr id="2" name="Picture 1"/>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9144000" y="5562600"/>
            <a:ext cx="2286000" cy="891540"/>
          </a:xfrm>
          <a:prstGeom prst="rect">
            <a:avLst/>
          </a:prstGeom>
        </p:spPr>
      </p:pic>
    </p:spTree>
  </p:cSld>
  <p:clrMap bg1="lt1" tx1="dk1" bg2="lt2" tx2="dk2" accent1="accent1" accent2="accent2" accent3="accent3" accent4="accent4" accent5="accent5" accent6="accent6" hlink="hlink" folHlink="folHlink"/>
  <p:sldLayoutIdLst>
    <p:sldLayoutId id="2147484315" r:id="rId1"/>
    <p:sldLayoutId id="2147484308" r:id="rId2"/>
    <p:sldLayoutId id="2147484303" r:id="rId3"/>
    <p:sldLayoutId id="2147484313" r:id="rId4"/>
    <p:sldLayoutId id="2147484316" r:id="rId5"/>
    <p:sldLayoutId id="2147484307" r:id="rId6"/>
    <p:sldLayoutId id="2147484304" r:id="rId7"/>
    <p:sldLayoutId id="2147484319" r:id="rId8"/>
    <p:sldLayoutId id="2147484320" r:id="rId9"/>
    <p:sldLayoutId id="2147484321" r:id="rId10"/>
    <p:sldLayoutId id="2147484322" r:id="rId11"/>
    <p:sldLayoutId id="2147484323" r:id="rId12"/>
  </p:sldLayoutIdLst>
  <p:hf hdr="0" ftr="0" dt="0"/>
  <p:txStyles>
    <p:titleStyle>
      <a:lvl1pPr algn="l" rtl="0" eaLnBrk="1" fontAlgn="base" hangingPunct="1">
        <a:spcBef>
          <a:spcPct val="0"/>
        </a:spcBef>
        <a:spcAft>
          <a:spcPct val="0"/>
        </a:spcAft>
        <a:defRPr sz="360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Century Gothic" pitchFamily="34" charset="0"/>
        </a:defRPr>
      </a:lvl2pPr>
      <a:lvl3pPr algn="l" rtl="0" eaLnBrk="1" fontAlgn="base" hangingPunct="1">
        <a:spcBef>
          <a:spcPct val="0"/>
        </a:spcBef>
        <a:spcAft>
          <a:spcPct val="0"/>
        </a:spcAft>
        <a:defRPr sz="3600">
          <a:solidFill>
            <a:schemeClr val="tx2"/>
          </a:solidFill>
          <a:latin typeface="Century Gothic" pitchFamily="34" charset="0"/>
        </a:defRPr>
      </a:lvl3pPr>
      <a:lvl4pPr algn="l" rtl="0" eaLnBrk="1" fontAlgn="base" hangingPunct="1">
        <a:spcBef>
          <a:spcPct val="0"/>
        </a:spcBef>
        <a:spcAft>
          <a:spcPct val="0"/>
        </a:spcAft>
        <a:defRPr sz="3600">
          <a:solidFill>
            <a:schemeClr val="tx2"/>
          </a:solidFill>
          <a:latin typeface="Century Gothic" pitchFamily="34" charset="0"/>
        </a:defRPr>
      </a:lvl4pPr>
      <a:lvl5pPr algn="l" rtl="0" eaLnBrk="1" fontAlgn="base" hangingPunct="1">
        <a:spcBef>
          <a:spcPct val="0"/>
        </a:spcBef>
        <a:spcAft>
          <a:spcPct val="0"/>
        </a:spcAft>
        <a:defRPr sz="3600">
          <a:solidFill>
            <a:schemeClr val="tx2"/>
          </a:solidFill>
          <a:latin typeface="Century Gothic" pitchFamily="34" charset="0"/>
        </a:defRPr>
      </a:lvl5pPr>
      <a:lvl6pPr marL="457200" algn="l" rtl="0" eaLnBrk="1" fontAlgn="base" hangingPunct="1">
        <a:spcBef>
          <a:spcPct val="0"/>
        </a:spcBef>
        <a:spcAft>
          <a:spcPct val="0"/>
        </a:spcAft>
        <a:defRPr sz="3600">
          <a:solidFill>
            <a:schemeClr val="tx2"/>
          </a:solidFill>
          <a:latin typeface="Century Gothic" pitchFamily="34" charset="0"/>
        </a:defRPr>
      </a:lvl6pPr>
      <a:lvl7pPr marL="914400" algn="l" rtl="0" eaLnBrk="1" fontAlgn="base" hangingPunct="1">
        <a:spcBef>
          <a:spcPct val="0"/>
        </a:spcBef>
        <a:spcAft>
          <a:spcPct val="0"/>
        </a:spcAft>
        <a:defRPr sz="3600">
          <a:solidFill>
            <a:schemeClr val="tx2"/>
          </a:solidFill>
          <a:latin typeface="Century Gothic" pitchFamily="34" charset="0"/>
        </a:defRPr>
      </a:lvl7pPr>
      <a:lvl8pPr marL="1371600" algn="l" rtl="0" eaLnBrk="1" fontAlgn="base" hangingPunct="1">
        <a:spcBef>
          <a:spcPct val="0"/>
        </a:spcBef>
        <a:spcAft>
          <a:spcPct val="0"/>
        </a:spcAft>
        <a:defRPr sz="3600">
          <a:solidFill>
            <a:schemeClr val="tx2"/>
          </a:solidFill>
          <a:latin typeface="Century Gothic" pitchFamily="34" charset="0"/>
        </a:defRPr>
      </a:lvl8pPr>
      <a:lvl9pPr marL="1828800" algn="l" rtl="0" eaLnBrk="1" fontAlgn="base" hangingPunct="1">
        <a:spcBef>
          <a:spcPct val="0"/>
        </a:spcBef>
        <a:spcAft>
          <a:spcPct val="0"/>
        </a:spcAft>
        <a:defRPr sz="3600">
          <a:solidFill>
            <a:schemeClr val="tx2"/>
          </a:solidFill>
          <a:latin typeface="Century Gothic" pitchFamily="34" charset="0"/>
        </a:defRPr>
      </a:lvl9pPr>
    </p:titleStyle>
    <p:bodyStyle>
      <a:lvl1pPr marL="342900" indent="-342900" algn="l" rtl="0" eaLnBrk="1" fontAlgn="base" hangingPunct="1">
        <a:spcBef>
          <a:spcPct val="50000"/>
        </a:spcBef>
        <a:spcAft>
          <a:spcPct val="0"/>
        </a:spcAft>
        <a:buClr>
          <a:schemeClr val="accent1"/>
        </a:buClr>
        <a:buSzPct val="65000"/>
        <a:buFont typeface="Wingdings" panose="05000000000000000000" pitchFamily="2" charset="2"/>
        <a:buChar char="n"/>
        <a:defRPr sz="3000">
          <a:solidFill>
            <a:schemeClr val="tx1"/>
          </a:solidFill>
          <a:latin typeface="+mn-lt"/>
          <a:ea typeface="+mn-ea"/>
          <a:cs typeface="+mn-cs"/>
        </a:defRPr>
      </a:lvl1pPr>
      <a:lvl2pPr marL="669925" indent="-325438" algn="l" rtl="0" eaLnBrk="1" fontAlgn="base" hangingPunct="1">
        <a:spcBef>
          <a:spcPct val="50000"/>
        </a:spcBef>
        <a:spcAft>
          <a:spcPct val="0"/>
        </a:spcAft>
        <a:buClr>
          <a:schemeClr val="accent2"/>
        </a:buClr>
        <a:buSzPct val="60000"/>
        <a:buFont typeface="Wingdings" panose="05000000000000000000" pitchFamily="2" charset="2"/>
        <a:buChar char="q"/>
        <a:defRPr sz="2600">
          <a:solidFill>
            <a:schemeClr val="tx1"/>
          </a:solidFill>
          <a:latin typeface="+mn-lt"/>
        </a:defRPr>
      </a:lvl2pPr>
      <a:lvl3pPr marL="1022350" indent="-350838" algn="l" rtl="0" eaLnBrk="1" fontAlgn="base" hangingPunct="1">
        <a:spcBef>
          <a:spcPct val="50000"/>
        </a:spcBef>
        <a:spcAft>
          <a:spcPct val="0"/>
        </a:spcAft>
        <a:buClr>
          <a:schemeClr val="accent1"/>
        </a:buClr>
        <a:buSzPct val="65000"/>
        <a:buFont typeface="Wingdings" panose="05000000000000000000" pitchFamily="2" charset="2"/>
        <a:buChar char="n"/>
        <a:defRPr sz="2200">
          <a:solidFill>
            <a:schemeClr val="tx1"/>
          </a:solidFill>
          <a:latin typeface="+mn-lt"/>
        </a:defRPr>
      </a:lvl3pPr>
      <a:lvl4pPr marL="1339850" indent="-315913" algn="l" rtl="0" eaLnBrk="1" fontAlgn="base" hangingPunct="1">
        <a:spcBef>
          <a:spcPct val="50000"/>
        </a:spcBef>
        <a:spcAft>
          <a:spcPct val="0"/>
        </a:spcAft>
        <a:buClr>
          <a:schemeClr val="accent2"/>
        </a:buClr>
        <a:buSzPct val="70000"/>
        <a:buFont typeface="Wingdings" panose="05000000000000000000" pitchFamily="2" charset="2"/>
        <a:buChar char="q"/>
        <a:defRPr sz="2000">
          <a:solidFill>
            <a:schemeClr val="tx1"/>
          </a:solidFill>
          <a:latin typeface="+mn-lt"/>
        </a:defRPr>
      </a:lvl4pPr>
      <a:lvl5pPr marL="1681163" indent="-339725" algn="l" rtl="0" eaLnBrk="1" fontAlgn="base" hangingPunct="1">
        <a:spcBef>
          <a:spcPct val="50000"/>
        </a:spcBef>
        <a:spcAft>
          <a:spcPct val="0"/>
        </a:spcAft>
        <a:buClr>
          <a:schemeClr val="accent1"/>
        </a:buClr>
        <a:buSzPct val="75000"/>
        <a:buFont typeface="Wingdings" panose="05000000000000000000" pitchFamily="2" charset="2"/>
        <a:buChar char="§"/>
        <a:defRPr sz="2000">
          <a:solidFill>
            <a:schemeClr val="tx1"/>
          </a:solidFill>
          <a:latin typeface="+mn-lt"/>
        </a:defRPr>
      </a:lvl5pPr>
      <a:lvl6pPr marL="21383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6pPr>
      <a:lvl7pPr marL="25955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7pPr>
      <a:lvl8pPr marL="30527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8pPr>
      <a:lvl9pPr marL="35099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mailto:danc@onlc.com" TargetMode="Externa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hyperlink" Target="https://docs.splunk.com/Documentation/Splunk/8.0.0/Installation/InstallonWindowsviathecommandline" TargetMode="External"/><Relationship Id="rId2" Type="http://schemas.openxmlformats.org/officeDocument/2006/relationships/hyperlink" Target="https://docs.splunk.com/Documentation/Splunk/8.0.0/Installation/InstallonWindows" TargetMode="Externa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dev.splunk.com/enterprise/docs/developapps/createapps/createsplunkapp/" TargetMode="Externa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9.xml"/><Relationship Id="rId5" Type="http://schemas.openxmlformats.org/officeDocument/2006/relationships/hyperlink" Target="https://docs.splunk.com/Documentation/Splunk/latest/admin/indexesconf" TargetMode="External"/><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docs.splunk.com/Documentation/Splunk/latest/Admin/Inputsconf" TargetMode="Externa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emf"/></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9.xml"/><Relationship Id="rId4" Type="http://schemas.openxmlformats.org/officeDocument/2006/relationships/image" Target="../media/image39.png"/></Relationships>
</file>

<file path=ppt/slides/_rels/slide4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bit.ly/ONLCXSPLK1" TargetMode="Externa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9.xml"/><Relationship Id="rId4" Type="http://schemas.openxmlformats.org/officeDocument/2006/relationships/image" Target="../media/image48.png"/></Relationships>
</file>

<file path=ppt/slides/_rels/slide52.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9.xml"/><Relationship Id="rId4" Type="http://schemas.openxmlformats.org/officeDocument/2006/relationships/image" Target="../media/image56.png"/></Relationships>
</file>

<file path=ppt/slides/_rels/slide5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9.xml"/><Relationship Id="rId5" Type="http://schemas.openxmlformats.org/officeDocument/2006/relationships/image" Target="../media/image69.png"/><Relationship Id="rId4" Type="http://schemas.openxmlformats.org/officeDocument/2006/relationships/image" Target="../media/image68.png"/></Relationships>
</file>

<file path=ppt/slides/_rels/slide68.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9.xml"/><Relationship Id="rId4" Type="http://schemas.openxmlformats.org/officeDocument/2006/relationships/image" Target="../media/image79.png"/></Relationships>
</file>

<file path=ppt/slides/_rels/slide7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9.xml"/></Relationships>
</file>

<file path=ppt/slides/_rels/slide78.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9.xml"/></Relationships>
</file>

<file path=ppt/slides/_rels/slide79.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84.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slideLayout" Target="../slideLayouts/slideLayout9.xml"/><Relationship Id="rId4" Type="http://schemas.openxmlformats.org/officeDocument/2006/relationships/image" Target="../media/image88.png"/></Relationships>
</file>

<file path=ppt/slides/_rels/slide81.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9.xml"/></Relationships>
</file>

<file path=ppt/slides/_rels/slide82.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9.xml"/></Relationships>
</file>

<file path=ppt/slides/_rels/slide83.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2"/>
          <p:cNvSpPr>
            <a:spLocks noGrp="1" noChangeArrowheads="1"/>
          </p:cNvSpPr>
          <p:nvPr>
            <p:ph type="ctrTitle"/>
          </p:nvPr>
        </p:nvSpPr>
        <p:spPr>
          <a:xfrm>
            <a:off x="2133601" y="501804"/>
            <a:ext cx="7623175" cy="876300"/>
          </a:xfrm>
        </p:spPr>
        <p:txBody>
          <a:bodyPr>
            <a:normAutofit/>
          </a:bodyPr>
          <a:lstStyle/>
          <a:p>
            <a:r>
              <a:rPr lang="en-US" altLang="en-US" sz="3600" b="1" dirty="0"/>
              <a:t>Splunk Fundamentals: Level 1</a:t>
            </a:r>
            <a:endParaRPr lang="en-US" altLang="en-US" sz="2400" dirty="0"/>
          </a:p>
        </p:txBody>
      </p:sp>
      <p:sp>
        <p:nvSpPr>
          <p:cNvPr id="6146" name="Rectangle 3"/>
          <p:cNvSpPr>
            <a:spLocks noGrp="1" noChangeArrowheads="1"/>
          </p:cNvSpPr>
          <p:nvPr>
            <p:ph type="subTitle" idx="1"/>
          </p:nvPr>
        </p:nvSpPr>
        <p:spPr>
          <a:xfrm>
            <a:off x="2427249" y="2280502"/>
            <a:ext cx="6629400" cy="3200400"/>
          </a:xfrm>
        </p:spPr>
        <p:txBody>
          <a:bodyPr>
            <a:normAutofit/>
          </a:bodyPr>
          <a:lstStyle/>
          <a:p>
            <a:pPr lvl="1">
              <a:spcBef>
                <a:spcPts val="2400"/>
              </a:spcBef>
            </a:pPr>
            <a:r>
              <a:rPr lang="en-US" altLang="en-US" sz="2000" dirty="0"/>
              <a:t>Class begins at 10 Eastern time</a:t>
            </a:r>
          </a:p>
          <a:p>
            <a:pPr lvl="1">
              <a:spcBef>
                <a:spcPts val="1800"/>
              </a:spcBef>
            </a:pPr>
            <a:r>
              <a:rPr lang="en-US" altLang="en-US" sz="2000" dirty="0"/>
              <a:t>For Class Audio Connection: </a:t>
            </a:r>
          </a:p>
          <a:p>
            <a:pPr lvl="2">
              <a:spcBef>
                <a:spcPts val="1200"/>
              </a:spcBef>
              <a:buFont typeface="Wingdings" charset="2"/>
              <a:buChar char="§"/>
            </a:pPr>
            <a:r>
              <a:rPr lang="en-US" altLang="en-US" sz="1600" dirty="0"/>
              <a:t>ONLC Office Locations – </a:t>
            </a:r>
            <a:br>
              <a:rPr lang="en-US" altLang="en-US" sz="1600" dirty="0"/>
            </a:br>
            <a:r>
              <a:rPr lang="en-US" altLang="en-US" sz="1600" dirty="0"/>
              <a:t>Audio is connected over Jabra™ speaker</a:t>
            </a:r>
          </a:p>
          <a:p>
            <a:pPr lvl="2">
              <a:spcBef>
                <a:spcPts val="1200"/>
              </a:spcBef>
              <a:buFont typeface="Wingdings" charset="2"/>
              <a:buChar char="§"/>
            </a:pPr>
            <a:r>
              <a:rPr lang="en-US" altLang="en-US" sz="1600" dirty="0"/>
              <a:t>Home or Office – </a:t>
            </a:r>
            <a:br>
              <a:rPr lang="en-US" altLang="en-US" sz="1600" dirty="0"/>
            </a:br>
            <a:r>
              <a:rPr lang="en-US" altLang="en-US" sz="1600" dirty="0"/>
              <a:t>Call</a:t>
            </a:r>
            <a:r>
              <a:rPr lang="en-US" altLang="en-US" sz="1600"/>
              <a:t>: </a:t>
            </a:r>
            <a:r>
              <a:rPr lang="en-US" altLang="en-US" sz="1600"/>
              <a:t>(669)224-3319 Access Code: 537-724-957#</a:t>
            </a:r>
            <a:r>
              <a:rPr lang="en-US" altLang="en-US" sz="1600" dirty="0"/>
              <a:t/>
            </a:r>
            <a:br>
              <a:rPr lang="en-US" altLang="en-US" sz="1600" dirty="0"/>
            </a:br>
            <a:r>
              <a:rPr lang="en-US" altLang="en-US" sz="1600" dirty="0"/>
              <a:t>Enter the audio pin shown in the GoToMeeting panel</a:t>
            </a:r>
          </a:p>
          <a:p>
            <a:pPr lvl="1">
              <a:spcBef>
                <a:spcPts val="1800"/>
              </a:spcBef>
            </a:pPr>
            <a:r>
              <a:rPr lang="en-US" altLang="en-US" sz="2000" dirty="0"/>
              <a:t>If you need assistance, call 800-288-8221</a:t>
            </a:r>
          </a:p>
        </p:txBody>
      </p:sp>
      <p:sp>
        <p:nvSpPr>
          <p:cNvPr id="6147" name="Text Placeholder 6"/>
          <p:cNvSpPr>
            <a:spLocks noGrp="1"/>
          </p:cNvSpPr>
          <p:nvPr>
            <p:ph type="body" sz="quarter" idx="10"/>
          </p:nvPr>
        </p:nvSpPr>
        <p:spPr>
          <a:xfrm>
            <a:off x="2667000" y="1425575"/>
            <a:ext cx="4876800" cy="1066800"/>
          </a:xfrm>
        </p:spPr>
        <p:txBody>
          <a:bodyPr/>
          <a:lstStyle/>
          <a:p>
            <a:pPr eaLnBrk="1" hangingPunct="1"/>
            <a:r>
              <a:rPr lang="en-US" altLang="en-US" sz="2400" b="1"/>
              <a:t>Instructor:  </a:t>
            </a:r>
            <a:r>
              <a:rPr lang="en-US" altLang="en-US" sz="2400"/>
              <a:t>Dan Costello</a:t>
            </a:r>
            <a:br>
              <a:rPr lang="en-US" altLang="en-US" sz="2400"/>
            </a:br>
            <a:r>
              <a:rPr lang="en-US" altLang="en-US" sz="2400" b="1"/>
              <a:t>   Email:  </a:t>
            </a:r>
            <a:r>
              <a:rPr lang="en-US" altLang="en-US" sz="2400">
                <a:hlinkClick r:id="rId2"/>
              </a:rPr>
              <a:t>danc@onlc.com</a:t>
            </a:r>
            <a:endParaRPr lang="en-US" altLang="en-US" sz="2400"/>
          </a:p>
        </p:txBody>
      </p:sp>
      <p:pic>
        <p:nvPicPr>
          <p:cNvPr id="6148" name="Picture 9" descr="Jabra.gif"/>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39200" y="2933700"/>
            <a:ext cx="1600200" cy="148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2" name="Straight Arrow Connector 11"/>
          <p:cNvCxnSpPr/>
          <p:nvPr/>
        </p:nvCxnSpPr>
        <p:spPr>
          <a:xfrm>
            <a:off x="7426712" y="3710103"/>
            <a:ext cx="1336288" cy="0"/>
          </a:xfrm>
          <a:prstGeom prst="straightConnector1">
            <a:avLst/>
          </a:prstGeom>
          <a:ln w="19050">
            <a:solidFill>
              <a:schemeClr val="tx2">
                <a:lumMod val="75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3238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1: Getting Started</a:t>
            </a:r>
          </a:p>
        </p:txBody>
      </p:sp>
    </p:spTree>
    <p:extLst>
      <p:ext uri="{BB962C8B-B14F-4D97-AF65-F5344CB8AC3E}">
        <p14:creationId xmlns:p14="http://schemas.microsoft.com/office/powerpoint/2010/main" val="2940204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1: Getting Started</a:t>
            </a:r>
          </a:p>
        </p:txBody>
      </p:sp>
      <p:sp>
        <p:nvSpPr>
          <p:cNvPr id="5" name="Text Placeholder 4"/>
          <p:cNvSpPr>
            <a:spLocks noGrp="1"/>
          </p:cNvSpPr>
          <p:nvPr>
            <p:ph type="body" sz="quarter" idx="10"/>
          </p:nvPr>
        </p:nvSpPr>
        <p:spPr>
          <a:prstGeom prst="rect">
            <a:avLst/>
          </a:prstGeom>
        </p:spPr>
        <p:txBody>
          <a:bodyPr/>
          <a:lstStyle/>
          <a:p>
            <a:r>
              <a:rPr lang="en-US" dirty="0"/>
              <a:t>Installing Splunk</a:t>
            </a:r>
          </a:p>
          <a:p>
            <a:r>
              <a:rPr lang="en-US" dirty="0"/>
              <a:t>Creating a Splunk App</a:t>
            </a:r>
          </a:p>
          <a:p>
            <a:r>
              <a:rPr lang="en-US" dirty="0"/>
              <a:t>Generating test data</a:t>
            </a:r>
          </a:p>
          <a:p>
            <a:r>
              <a:rPr lang="en-US" dirty="0"/>
              <a:t>Controlling Splunk</a:t>
            </a:r>
          </a:p>
        </p:txBody>
      </p:sp>
    </p:spTree>
    <p:extLst>
      <p:ext uri="{BB962C8B-B14F-4D97-AF65-F5344CB8AC3E}">
        <p14:creationId xmlns:p14="http://schemas.microsoft.com/office/powerpoint/2010/main" val="1405813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Splunk - Getting Started</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5715000" y="1829692"/>
            <a:ext cx="5106113" cy="2638793"/>
          </a:xfrm>
          <a:prstGeom prst="rect">
            <a:avLst/>
          </a:prstGeom>
        </p:spPr>
      </p:pic>
    </p:spTree>
    <p:extLst>
      <p:ext uri="{BB962C8B-B14F-4D97-AF65-F5344CB8AC3E}">
        <p14:creationId xmlns:p14="http://schemas.microsoft.com/office/powerpoint/2010/main" val="16110717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brief history of Splunk</a:t>
            </a:r>
            <a:endParaRPr lang="en-US" dirty="0"/>
          </a:p>
        </p:txBody>
      </p:sp>
      <p:sp>
        <p:nvSpPr>
          <p:cNvPr id="3" name="Content Placeholder 2"/>
          <p:cNvSpPr>
            <a:spLocks noGrp="1"/>
          </p:cNvSpPr>
          <p:nvPr>
            <p:ph idx="1"/>
          </p:nvPr>
        </p:nvSpPr>
        <p:spPr/>
        <p:txBody>
          <a:bodyPr/>
          <a:lstStyle/>
          <a:p>
            <a:r>
              <a:rPr lang="en-US" dirty="0" smtClean="0"/>
              <a:t>Founded in 2003 by Rob Das, and Eric Swan</a:t>
            </a:r>
          </a:p>
          <a:p>
            <a:r>
              <a:rPr lang="en-US" dirty="0" smtClean="0"/>
              <a:t>Original product designed to ease and streamline log analysis (Operational Intelligence)</a:t>
            </a:r>
          </a:p>
          <a:p>
            <a:r>
              <a:rPr lang="en-US" dirty="0" smtClean="0"/>
              <a:t>Now moving more generally into data analytics (Business Intelligence)</a:t>
            </a:r>
          </a:p>
          <a:p>
            <a:r>
              <a:rPr lang="en-US" dirty="0" smtClean="0"/>
              <a:t>Name comes from </a:t>
            </a:r>
            <a:r>
              <a:rPr lang="en-US" i="1" dirty="0" smtClean="0"/>
              <a:t>Spelunking</a:t>
            </a:r>
            <a:r>
              <a:rPr lang="en-US" dirty="0" smtClean="0"/>
              <a:t>, i.e., cave exploring, which the founders felt was an apt analogy</a:t>
            </a:r>
            <a:endParaRPr lang="en-US" dirty="0"/>
          </a:p>
        </p:txBody>
      </p:sp>
    </p:spTree>
    <p:extLst>
      <p:ext uri="{BB962C8B-B14F-4D97-AF65-F5344CB8AC3E}">
        <p14:creationId xmlns:p14="http://schemas.microsoft.com/office/powerpoint/2010/main" val="2413269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Installing Splunk</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Create Splunk account</a:t>
            </a:r>
          </a:p>
          <a:p>
            <a:r>
              <a:rPr lang="en-US" dirty="0"/>
              <a:t>Select license</a:t>
            </a:r>
          </a:p>
          <a:p>
            <a:r>
              <a:rPr lang="en-US" dirty="0"/>
              <a:t>Download installer</a:t>
            </a:r>
          </a:p>
          <a:p>
            <a:endParaRPr lang="en-US" dirty="0"/>
          </a:p>
        </p:txBody>
      </p:sp>
      <p:pic>
        <p:nvPicPr>
          <p:cNvPr id="2" name="Picture 1"/>
          <p:cNvPicPr>
            <a:picLocks noChangeAspect="1"/>
          </p:cNvPicPr>
          <p:nvPr/>
        </p:nvPicPr>
        <p:blipFill>
          <a:blip r:embed="rId2"/>
          <a:stretch>
            <a:fillRect/>
          </a:stretch>
        </p:blipFill>
        <p:spPr>
          <a:xfrm>
            <a:off x="8450202" y="462693"/>
            <a:ext cx="2705478" cy="809738"/>
          </a:xfrm>
          <a:prstGeom prst="rect">
            <a:avLst/>
          </a:prstGeom>
        </p:spPr>
      </p:pic>
      <p:pic>
        <p:nvPicPr>
          <p:cNvPr id="3" name="Picture 2"/>
          <p:cNvPicPr>
            <a:picLocks noChangeAspect="1"/>
          </p:cNvPicPr>
          <p:nvPr/>
        </p:nvPicPr>
        <p:blipFill>
          <a:blip r:embed="rId3"/>
          <a:stretch>
            <a:fillRect/>
          </a:stretch>
        </p:blipFill>
        <p:spPr>
          <a:xfrm>
            <a:off x="6161116" y="1448521"/>
            <a:ext cx="5073535" cy="1797709"/>
          </a:xfrm>
          <a:prstGeom prst="rect">
            <a:avLst/>
          </a:prstGeom>
        </p:spPr>
      </p:pic>
    </p:spTree>
    <p:extLst>
      <p:ext uri="{BB962C8B-B14F-4D97-AF65-F5344CB8AC3E}">
        <p14:creationId xmlns:p14="http://schemas.microsoft.com/office/powerpoint/2010/main" val="18171320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Installing Splunk</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371600"/>
            <a:ext cx="10058400" cy="4497494"/>
          </a:xfrm>
        </p:spPr>
        <p:txBody>
          <a:bodyPr/>
          <a:lstStyle/>
          <a:p>
            <a:r>
              <a:rPr lang="en-US" dirty="0"/>
              <a:t>Interactive: Launch installer, follow prompts (For reference, see </a:t>
            </a:r>
            <a:r>
              <a:rPr lang="en-US" dirty="0">
                <a:hlinkClick r:id="rId2"/>
              </a:rPr>
              <a:t>https://docs.splunk.com/Documentation/Splunk/8.0.0/Installation/InstallonWindows</a:t>
            </a:r>
            <a:r>
              <a:rPr lang="en-US" dirty="0"/>
              <a:t>)</a:t>
            </a:r>
          </a:p>
          <a:p>
            <a:r>
              <a:rPr lang="en-US" dirty="0"/>
              <a:t>Unattended: Refer to command line switches at </a:t>
            </a:r>
            <a:r>
              <a:rPr lang="en-US" dirty="0">
                <a:hlinkClick r:id="rId3"/>
              </a:rPr>
              <a:t>https://docs.splunk.com/Documentation/Splunk/8.0.0/Installation/InstallonWindowsviathecommandline</a:t>
            </a:r>
            <a:r>
              <a:rPr lang="en-US" dirty="0"/>
              <a:t> </a:t>
            </a:r>
          </a:p>
        </p:txBody>
      </p:sp>
      <p:pic>
        <p:nvPicPr>
          <p:cNvPr id="5" name="Picture 4"/>
          <p:cNvPicPr>
            <a:picLocks noChangeAspect="1"/>
          </p:cNvPicPr>
          <p:nvPr/>
        </p:nvPicPr>
        <p:blipFill>
          <a:blip r:embed="rId4"/>
          <a:stretch>
            <a:fillRect/>
          </a:stretch>
        </p:blipFill>
        <p:spPr>
          <a:xfrm>
            <a:off x="647700" y="5105400"/>
            <a:ext cx="10896600" cy="333433"/>
          </a:xfrm>
          <a:prstGeom prst="rect">
            <a:avLst/>
          </a:prstGeom>
        </p:spPr>
      </p:pic>
    </p:spTree>
    <p:extLst>
      <p:ext uri="{BB962C8B-B14F-4D97-AF65-F5344CB8AC3E}">
        <p14:creationId xmlns:p14="http://schemas.microsoft.com/office/powerpoint/2010/main" val="3669879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Splunk Apps</a:t>
            </a:r>
          </a:p>
        </p:txBody>
      </p:sp>
      <p:sp>
        <p:nvSpPr>
          <p:cNvPr id="3" name="Content Placeholder 2"/>
          <p:cNvSpPr>
            <a:spLocks noGrp="1"/>
          </p:cNvSpPr>
          <p:nvPr>
            <p:ph idx="1"/>
          </p:nvPr>
        </p:nvSpPr>
        <p:spPr>
          <a:xfrm>
            <a:off x="1097280" y="1845734"/>
            <a:ext cx="7284720" cy="4023360"/>
          </a:xfrm>
        </p:spPr>
        <p:txBody>
          <a:bodyPr/>
          <a:lstStyle/>
          <a:p>
            <a:r>
              <a:rPr lang="en-US" dirty="0"/>
              <a:t>App: An application that runs on the Splunk platform</a:t>
            </a:r>
          </a:p>
          <a:p>
            <a:r>
              <a:rPr lang="en-US" dirty="0"/>
              <a:t>Container for customized functionality</a:t>
            </a:r>
          </a:p>
          <a:p>
            <a:endParaRPr lang="en-US" dirty="0"/>
          </a:p>
        </p:txBody>
      </p:sp>
      <p:pic>
        <p:nvPicPr>
          <p:cNvPr id="4" name="Picture 3"/>
          <p:cNvPicPr>
            <a:picLocks noChangeAspect="1"/>
          </p:cNvPicPr>
          <p:nvPr/>
        </p:nvPicPr>
        <p:blipFill>
          <a:blip r:embed="rId2"/>
          <a:stretch>
            <a:fillRect/>
          </a:stretch>
        </p:blipFill>
        <p:spPr>
          <a:xfrm>
            <a:off x="8686800" y="541805"/>
            <a:ext cx="2324424" cy="2391109"/>
          </a:xfrm>
          <a:prstGeom prst="rect">
            <a:avLst/>
          </a:prstGeom>
        </p:spPr>
      </p:pic>
      <p:pic>
        <p:nvPicPr>
          <p:cNvPr id="5" name="Picture 4"/>
          <p:cNvPicPr>
            <a:picLocks noChangeAspect="1"/>
          </p:cNvPicPr>
          <p:nvPr/>
        </p:nvPicPr>
        <p:blipFill>
          <a:blip r:embed="rId3"/>
          <a:stretch>
            <a:fillRect/>
          </a:stretch>
        </p:blipFill>
        <p:spPr>
          <a:xfrm>
            <a:off x="8001000" y="3708821"/>
            <a:ext cx="3543300" cy="1699814"/>
          </a:xfrm>
          <a:prstGeom prst="rect">
            <a:avLst/>
          </a:prstGeom>
        </p:spPr>
      </p:pic>
    </p:spTree>
    <p:extLst>
      <p:ext uri="{BB962C8B-B14F-4D97-AF65-F5344CB8AC3E}">
        <p14:creationId xmlns:p14="http://schemas.microsoft.com/office/powerpoint/2010/main" val="2046472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97280" y="286603"/>
            <a:ext cx="3855720" cy="1450757"/>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Splunk App</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2462738"/>
            <a:ext cx="9723120" cy="4023360"/>
          </a:xfrm>
        </p:spPr>
        <p:txBody>
          <a:bodyPr/>
          <a:lstStyle/>
          <a:p>
            <a:r>
              <a:rPr lang="en-US" sz="2800" dirty="0"/>
              <a:t>Go to Manage Apps </a:t>
            </a:r>
            <a:r>
              <a:rPr lang="en-US" sz="2800" dirty="0">
                <a:sym typeface="Wingdings" pitchFamily="2" charset="2"/>
              </a:rPr>
              <a:t> Create app</a:t>
            </a:r>
          </a:p>
          <a:p>
            <a:r>
              <a:rPr lang="en-US" sz="2800" dirty="0">
                <a:sym typeface="Wingdings" pitchFamily="2" charset="2"/>
              </a:rPr>
              <a:t>Specify name, directory, version, author, template, etc.</a:t>
            </a:r>
          </a:p>
          <a:p>
            <a:r>
              <a:rPr lang="en-US" sz="2800" dirty="0">
                <a:sym typeface="Wingdings" pitchFamily="2" charset="2"/>
              </a:rPr>
              <a:t>Creates a directory structure for your customizations</a:t>
            </a:r>
          </a:p>
          <a:p>
            <a:r>
              <a:rPr lang="en-US" sz="2800" dirty="0">
                <a:sym typeface="Wingdings" pitchFamily="2" charset="2"/>
              </a:rPr>
              <a:t>See: </a:t>
            </a:r>
            <a:r>
              <a:rPr lang="en-US" sz="2800" dirty="0">
                <a:sym typeface="Wingdings" pitchFamily="2" charset="2"/>
                <a:hlinkClick r:id="rId2"/>
              </a:rPr>
              <a:t>https://dev.splunk.com/enterprise/docs/developapps/createapps/createsplunkapp/</a:t>
            </a:r>
            <a:endParaRPr lang="en-US" sz="2800" dirty="0">
              <a:sym typeface="Wingdings" pitchFamily="2" charset="2"/>
            </a:endParaRPr>
          </a:p>
          <a:p>
            <a:endParaRPr lang="en-US" sz="2800" dirty="0"/>
          </a:p>
        </p:txBody>
      </p:sp>
      <p:pic>
        <p:nvPicPr>
          <p:cNvPr id="2" name="Picture 1"/>
          <p:cNvPicPr>
            <a:picLocks noChangeAspect="1"/>
          </p:cNvPicPr>
          <p:nvPr/>
        </p:nvPicPr>
        <p:blipFill>
          <a:blip r:embed="rId3"/>
          <a:stretch>
            <a:fillRect/>
          </a:stretch>
        </p:blipFill>
        <p:spPr>
          <a:xfrm>
            <a:off x="6248400" y="286603"/>
            <a:ext cx="5431791" cy="2058184"/>
          </a:xfrm>
          <a:prstGeom prst="rect">
            <a:avLst/>
          </a:prstGeom>
        </p:spPr>
      </p:pic>
    </p:spTree>
    <p:extLst>
      <p:ext uri="{BB962C8B-B14F-4D97-AF65-F5344CB8AC3E}">
        <p14:creationId xmlns:p14="http://schemas.microsoft.com/office/powerpoint/2010/main" val="16294060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Splunk App</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endParaRPr lang="en-US"/>
          </a:p>
        </p:txBody>
      </p:sp>
      <p:pic>
        <p:nvPicPr>
          <p:cNvPr id="3" name="Picture 2"/>
          <p:cNvPicPr>
            <a:picLocks noChangeAspect="1"/>
          </p:cNvPicPr>
          <p:nvPr/>
        </p:nvPicPr>
        <p:blipFill>
          <a:blip r:embed="rId2"/>
          <a:stretch>
            <a:fillRect/>
          </a:stretch>
        </p:blipFill>
        <p:spPr>
          <a:xfrm>
            <a:off x="5735396" y="1295400"/>
            <a:ext cx="5382184" cy="3752188"/>
          </a:xfrm>
          <a:prstGeom prst="rect">
            <a:avLst/>
          </a:prstGeom>
        </p:spPr>
      </p:pic>
      <p:pic>
        <p:nvPicPr>
          <p:cNvPr id="5" name="Picture 4"/>
          <p:cNvPicPr>
            <a:picLocks noChangeAspect="1"/>
          </p:cNvPicPr>
          <p:nvPr/>
        </p:nvPicPr>
        <p:blipFill>
          <a:blip r:embed="rId3"/>
          <a:stretch>
            <a:fillRect/>
          </a:stretch>
        </p:blipFill>
        <p:spPr>
          <a:xfrm>
            <a:off x="2094755" y="3171494"/>
            <a:ext cx="2643167" cy="2605408"/>
          </a:xfrm>
          <a:prstGeom prst="rect">
            <a:avLst/>
          </a:prstGeom>
        </p:spPr>
      </p:pic>
    </p:spTree>
    <p:extLst>
      <p:ext uri="{BB962C8B-B14F-4D97-AF65-F5344CB8AC3E}">
        <p14:creationId xmlns:p14="http://schemas.microsoft.com/office/powerpoint/2010/main" val="3673182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Populating data with </a:t>
            </a:r>
            <a:r>
              <a:rPr lang="en-US" sz="3600" dirty="0" err="1">
                <a:solidFill>
                  <a:schemeClr val="tx2"/>
                </a:solidFill>
                <a:effectLst/>
                <a:latin typeface="+mj-lt"/>
                <a:ea typeface="+mj-ea"/>
                <a:cs typeface="+mj-cs"/>
              </a:rPr>
              <a:t>Eventgen</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pic>
        <p:nvPicPr>
          <p:cNvPr id="2" name="Picture 1"/>
          <p:cNvPicPr>
            <a:picLocks noChangeAspect="1"/>
          </p:cNvPicPr>
          <p:nvPr/>
        </p:nvPicPr>
        <p:blipFill>
          <a:blip r:embed="rId2"/>
          <a:stretch>
            <a:fillRect/>
          </a:stretch>
        </p:blipFill>
        <p:spPr>
          <a:xfrm>
            <a:off x="1097280" y="1447800"/>
            <a:ext cx="2638793" cy="2057687"/>
          </a:xfrm>
          <a:prstGeom prst="rect">
            <a:avLst/>
          </a:prstGeom>
        </p:spPr>
      </p:pic>
      <p:sp>
        <p:nvSpPr>
          <p:cNvPr id="3" name="Rectangle 2"/>
          <p:cNvSpPr/>
          <p:nvPr/>
        </p:nvSpPr>
        <p:spPr>
          <a:xfrm>
            <a:off x="4397876" y="1415748"/>
            <a:ext cx="6096000" cy="2308324"/>
          </a:xfrm>
          <a:prstGeom prst="rect">
            <a:avLst/>
          </a:prstGeom>
        </p:spPr>
        <p:txBody>
          <a:bodyPr>
            <a:spAutoFit/>
          </a:bodyPr>
          <a:lstStyle/>
          <a:p>
            <a:r>
              <a:rPr lang="en-US" dirty="0"/>
              <a:t>“The Splunk Event Generator (</a:t>
            </a:r>
            <a:r>
              <a:rPr lang="en-US" dirty="0" err="1"/>
              <a:t>Eventgen</a:t>
            </a:r>
            <a:r>
              <a:rPr lang="en-US" dirty="0"/>
              <a:t>) is a utility which allows its users to easily build real-time event generators.</a:t>
            </a:r>
            <a:br>
              <a:rPr lang="en-US" dirty="0"/>
            </a:br>
            <a:r>
              <a:rPr lang="en-US" dirty="0"/>
              <a:t/>
            </a:r>
            <a:br>
              <a:rPr lang="en-US" dirty="0"/>
            </a:br>
            <a:r>
              <a:rPr lang="en-US" dirty="0" err="1"/>
              <a:t>Eventgen</a:t>
            </a:r>
            <a:r>
              <a:rPr lang="en-US" dirty="0"/>
              <a:t> allows an app developer to get events into Splunk to test their applications. It provides a somewhat ridiculous amount of configurability to allow users to simulate real data.”</a:t>
            </a:r>
            <a:br>
              <a:rPr lang="en-US" dirty="0"/>
            </a:br>
            <a:endParaRPr lang="en-US" dirty="0"/>
          </a:p>
        </p:txBody>
      </p:sp>
    </p:spTree>
    <p:extLst>
      <p:ext uri="{BB962C8B-B14F-4D97-AF65-F5344CB8AC3E}">
        <p14:creationId xmlns:p14="http://schemas.microsoft.com/office/powerpoint/2010/main" val="3860138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Splunk Fundamentals: Level 1</a:t>
            </a:r>
          </a:p>
        </p:txBody>
      </p:sp>
    </p:spTree>
    <p:extLst>
      <p:ext uri="{BB962C8B-B14F-4D97-AF65-F5344CB8AC3E}">
        <p14:creationId xmlns:p14="http://schemas.microsoft.com/office/powerpoint/2010/main" val="39176678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Controlling Splunk</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6172200" y="1845734"/>
            <a:ext cx="4983480" cy="4023360"/>
          </a:xfrm>
        </p:spPr>
        <p:txBody>
          <a:bodyPr/>
          <a:lstStyle/>
          <a:p>
            <a:r>
              <a:rPr lang="en-US" sz="2400" dirty="0" smtClean="0">
                <a:latin typeface="Courier New" panose="02070309020205020404" pitchFamily="49" charset="0"/>
                <a:cs typeface="Courier New" panose="02070309020205020404" pitchFamily="49" charset="0"/>
              </a:rPr>
              <a:t>$SPLUNK_HOME\bin\Splunk</a:t>
            </a:r>
          </a:p>
          <a:p>
            <a:pPr lvl="1"/>
            <a:r>
              <a:rPr lang="en-US" sz="2000" dirty="0" smtClean="0">
                <a:latin typeface="Courier New" panose="02070309020205020404" pitchFamily="49" charset="0"/>
                <a:cs typeface="Courier New" panose="02070309020205020404" pitchFamily="49" charset="0"/>
              </a:rPr>
              <a:t>Start</a:t>
            </a:r>
          </a:p>
          <a:p>
            <a:pPr lvl="1"/>
            <a:r>
              <a:rPr lang="en-US" sz="2000" dirty="0" smtClean="0">
                <a:latin typeface="Courier New" panose="02070309020205020404" pitchFamily="49" charset="0"/>
                <a:cs typeface="Courier New" panose="02070309020205020404" pitchFamily="49" charset="0"/>
              </a:rPr>
              <a:t>Stop</a:t>
            </a:r>
          </a:p>
          <a:p>
            <a:pPr lvl="1"/>
            <a:r>
              <a:rPr lang="en-US" sz="2000" dirty="0" smtClean="0">
                <a:latin typeface="Courier New" panose="02070309020205020404" pitchFamily="49" charset="0"/>
                <a:cs typeface="Courier New" panose="02070309020205020404" pitchFamily="49" charset="0"/>
              </a:rPr>
              <a:t>Restart</a:t>
            </a:r>
          </a:p>
          <a:p>
            <a:pPr lvl="1"/>
            <a:r>
              <a:rPr lang="en-US" sz="2000" dirty="0" smtClean="0">
                <a:latin typeface="Courier New" panose="02070309020205020404" pitchFamily="49" charset="0"/>
                <a:cs typeface="Courier New" panose="02070309020205020404" pitchFamily="49" charset="0"/>
              </a:rPr>
              <a:t>Help commands</a:t>
            </a:r>
          </a:p>
          <a:p>
            <a:pPr lvl="1"/>
            <a:r>
              <a:rPr lang="en-US" sz="2000" dirty="0" smtClean="0">
                <a:latin typeface="Courier New" panose="02070309020205020404" pitchFamily="49" charset="0"/>
                <a:cs typeface="Courier New" panose="02070309020205020404" pitchFamily="49" charset="0"/>
              </a:rPr>
              <a:t>etc.</a:t>
            </a:r>
            <a:endParaRPr lang="en-US" sz="2000" dirty="0">
              <a:latin typeface="Courier New" panose="02070309020205020404" pitchFamily="49" charset="0"/>
              <a:cs typeface="Courier New" panose="02070309020205020404" pitchFamily="49" charset="0"/>
            </a:endParaRPr>
          </a:p>
        </p:txBody>
      </p:sp>
      <p:pic>
        <p:nvPicPr>
          <p:cNvPr id="2" name="Picture 1"/>
          <p:cNvPicPr>
            <a:picLocks noChangeAspect="1"/>
          </p:cNvPicPr>
          <p:nvPr/>
        </p:nvPicPr>
        <p:blipFill>
          <a:blip r:embed="rId2"/>
          <a:stretch>
            <a:fillRect/>
          </a:stretch>
        </p:blipFill>
        <p:spPr>
          <a:xfrm>
            <a:off x="1006110" y="1204175"/>
            <a:ext cx="5120370" cy="4432336"/>
          </a:xfrm>
          <a:prstGeom prst="rect">
            <a:avLst/>
          </a:prstGeom>
        </p:spPr>
      </p:pic>
    </p:spTree>
    <p:extLst>
      <p:ext uri="{BB962C8B-B14F-4D97-AF65-F5344CB8AC3E}">
        <p14:creationId xmlns:p14="http://schemas.microsoft.com/office/powerpoint/2010/main" val="1416285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Viewing the Destinations app</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845734"/>
            <a:ext cx="3398520" cy="4023360"/>
          </a:xfrm>
        </p:spPr>
        <p:txBody>
          <a:bodyPr/>
          <a:lstStyle/>
          <a:p>
            <a:r>
              <a:rPr lang="en-US" dirty="0" smtClean="0"/>
              <a:t>Splunk app you will create for this class</a:t>
            </a:r>
          </a:p>
          <a:p>
            <a:r>
              <a:rPr lang="en-US" dirty="0" smtClean="0"/>
              <a:t>Uses a simulated web server log for a fictional travel company</a:t>
            </a:r>
            <a:endParaRPr lang="en-US" dirty="0"/>
          </a:p>
        </p:txBody>
      </p:sp>
      <p:pic>
        <p:nvPicPr>
          <p:cNvPr id="2" name="Picture 1"/>
          <p:cNvPicPr>
            <a:picLocks noChangeAspect="1"/>
          </p:cNvPicPr>
          <p:nvPr/>
        </p:nvPicPr>
        <p:blipFill>
          <a:blip r:embed="rId2"/>
          <a:stretch>
            <a:fillRect/>
          </a:stretch>
        </p:blipFill>
        <p:spPr>
          <a:xfrm>
            <a:off x="4495800" y="1143000"/>
            <a:ext cx="7073587" cy="3479600"/>
          </a:xfrm>
          <a:prstGeom prst="rect">
            <a:avLst/>
          </a:prstGeom>
        </p:spPr>
      </p:pic>
    </p:spTree>
    <p:extLst>
      <p:ext uri="{BB962C8B-B14F-4D97-AF65-F5344CB8AC3E}">
        <p14:creationId xmlns:p14="http://schemas.microsoft.com/office/powerpoint/2010/main" val="1969023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your first dashboard</a:t>
            </a:r>
            <a:br>
              <a:rPr lang="en-US" sz="3600" dirty="0">
                <a:solidFill>
                  <a:schemeClr val="tx2"/>
                </a:solidFill>
                <a:effectLst/>
                <a:latin typeface="+mj-lt"/>
                <a:ea typeface="+mj-ea"/>
                <a:cs typeface="+mj-cs"/>
              </a:rPr>
            </a:b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smtClean="0"/>
              <a:t>After creating the initial app, you will create a simple dashboard to visualize some data</a:t>
            </a:r>
            <a:endParaRPr lang="en-US" dirty="0"/>
          </a:p>
        </p:txBody>
      </p:sp>
      <p:pic>
        <p:nvPicPr>
          <p:cNvPr id="2" name="Picture 1"/>
          <p:cNvPicPr>
            <a:picLocks noChangeAspect="1"/>
          </p:cNvPicPr>
          <p:nvPr/>
        </p:nvPicPr>
        <p:blipFill>
          <a:blip r:embed="rId2"/>
          <a:stretch>
            <a:fillRect/>
          </a:stretch>
        </p:blipFill>
        <p:spPr>
          <a:xfrm>
            <a:off x="1761008" y="3060811"/>
            <a:ext cx="8730944" cy="1593205"/>
          </a:xfrm>
          <a:prstGeom prst="rect">
            <a:avLst/>
          </a:prstGeom>
        </p:spPr>
      </p:pic>
    </p:spTree>
    <p:extLst>
      <p:ext uri="{BB962C8B-B14F-4D97-AF65-F5344CB8AC3E}">
        <p14:creationId xmlns:p14="http://schemas.microsoft.com/office/powerpoint/2010/main" val="6873448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1: Getting Started</a:t>
            </a:r>
          </a:p>
        </p:txBody>
      </p:sp>
      <p:sp>
        <p:nvSpPr>
          <p:cNvPr id="3" name="Subtitle 2"/>
          <p:cNvSpPr>
            <a:spLocks noGrp="1"/>
          </p:cNvSpPr>
          <p:nvPr>
            <p:ph type="subTitle" idx="1"/>
          </p:nvPr>
        </p:nvSpPr>
        <p:spPr>
          <a:xfrm>
            <a:off x="762000" y="2171700"/>
            <a:ext cx="10668000" cy="2514600"/>
          </a:xfrm>
        </p:spPr>
        <p:txBody>
          <a:bodyPr numCol="2"/>
          <a:lstStyle/>
          <a:p>
            <a:r>
              <a:rPr lang="en-US" sz="1200" b="1" dirty="0"/>
              <a:t>Obtaining a Splunk Account, </a:t>
            </a:r>
            <a:r>
              <a:rPr lang="en-US" sz="1200" dirty="0"/>
              <a:t>Page 8</a:t>
            </a:r>
          </a:p>
          <a:p>
            <a:r>
              <a:rPr lang="en-US" sz="1200" b="1" dirty="0"/>
              <a:t>!! NOTE:</a:t>
            </a:r>
            <a:r>
              <a:rPr lang="en-US" sz="1200" dirty="0"/>
              <a:t> There is no need to perform the download in step 6, as the Splunk installer is already on your lab machine at C:\XSPLK1ClassFiles\</a:t>
            </a:r>
            <a:r>
              <a:rPr lang="en-US" sz="1200" dirty="0" err="1"/>
              <a:t>SplunkInstaller</a:t>
            </a:r>
            <a:r>
              <a:rPr lang="en-US" sz="1200" dirty="0"/>
              <a:t>\</a:t>
            </a:r>
          </a:p>
          <a:p>
            <a:r>
              <a:rPr lang="en-US" sz="1200" b="1" dirty="0"/>
              <a:t>Logging in for the First Time, </a:t>
            </a:r>
            <a:r>
              <a:rPr lang="en-US" sz="1200" dirty="0"/>
              <a:t>Page 13</a:t>
            </a:r>
          </a:p>
          <a:p>
            <a:r>
              <a:rPr lang="en-US" sz="1200" b="1" dirty="0"/>
              <a:t>Installing Splunk on Windows</a:t>
            </a:r>
          </a:p>
          <a:p>
            <a:r>
              <a:rPr lang="en-US" sz="1200" b="1" dirty="0"/>
              <a:t>!! NOTE: </a:t>
            </a:r>
            <a:r>
              <a:rPr lang="en-US" sz="1200" dirty="0"/>
              <a:t>Please see the alternate instructions in this notebook on </a:t>
            </a:r>
            <a:r>
              <a:rPr lang="en-US" sz="1200" i="1" dirty="0"/>
              <a:t>Installing Splunk 8.0</a:t>
            </a:r>
            <a:endParaRPr lang="en-US" sz="1200" dirty="0"/>
          </a:p>
          <a:p>
            <a:r>
              <a:rPr lang="en-US" sz="1200" b="1" dirty="0"/>
              <a:t>Running a Simple Search, </a:t>
            </a:r>
            <a:r>
              <a:rPr lang="en-US" sz="1200" dirty="0"/>
              <a:t>Pages 14-15</a:t>
            </a:r>
          </a:p>
          <a:p>
            <a:r>
              <a:rPr lang="en-US" sz="1200" b="1" dirty="0"/>
              <a:t>Creating a Splunk App, </a:t>
            </a:r>
            <a:r>
              <a:rPr lang="en-US" sz="1200" dirty="0"/>
              <a:t>Pages 16-18</a:t>
            </a:r>
          </a:p>
          <a:p>
            <a:r>
              <a:rPr lang="en-US" sz="1200" b="1" dirty="0"/>
              <a:t>Populating Data with </a:t>
            </a:r>
            <a:r>
              <a:rPr lang="en-US" sz="1200" b="1" dirty="0" err="1"/>
              <a:t>Eventgen</a:t>
            </a:r>
            <a:endParaRPr lang="en-US" sz="1200" b="1" dirty="0"/>
          </a:p>
          <a:p>
            <a:r>
              <a:rPr lang="en-US" sz="1200" b="1" dirty="0"/>
              <a:t>!! NOTE:</a:t>
            </a:r>
            <a:r>
              <a:rPr lang="en-US" sz="1200" dirty="0"/>
              <a:t> As of this writing, </a:t>
            </a:r>
            <a:r>
              <a:rPr lang="en-US" sz="1200" dirty="0" err="1"/>
              <a:t>Eventgen</a:t>
            </a:r>
            <a:r>
              <a:rPr lang="en-US" sz="1200" dirty="0"/>
              <a:t> does not work correctly with Splunk 8.0. Therefore, we have provided an alternate mechanism for generating sample data that will function with the book exercises. To set it up, please follow the alternate instructions in this notebook on </a:t>
            </a:r>
            <a:r>
              <a:rPr lang="en-US" sz="1200" i="1" dirty="0"/>
              <a:t>Setting Up Demo Data Collection</a:t>
            </a:r>
            <a:endParaRPr lang="en-US" sz="1200" dirty="0"/>
          </a:p>
          <a:p>
            <a:r>
              <a:rPr lang="en-US" sz="1200" b="1" dirty="0"/>
              <a:t>Controlling Splunk, </a:t>
            </a:r>
            <a:r>
              <a:rPr lang="en-US" sz="1200" dirty="0"/>
              <a:t>Pages 22-24</a:t>
            </a:r>
          </a:p>
          <a:p>
            <a:r>
              <a:rPr lang="en-US" sz="1200" b="1" dirty="0"/>
              <a:t>!! NOTE:</a:t>
            </a:r>
            <a:r>
              <a:rPr lang="en-US" sz="1200" dirty="0"/>
              <a:t> The next section of the book refers to configuring </a:t>
            </a:r>
            <a:r>
              <a:rPr lang="en-US" sz="1200" dirty="0" err="1"/>
              <a:t>Eventgen</a:t>
            </a:r>
            <a:r>
              <a:rPr lang="en-US" sz="1200" dirty="0"/>
              <a:t>. Please skip this section.</a:t>
            </a:r>
          </a:p>
          <a:p>
            <a:r>
              <a:rPr lang="en-US" sz="1200" b="1" dirty="0"/>
              <a:t>Viewing the Destinations App, </a:t>
            </a:r>
            <a:r>
              <a:rPr lang="en-US" sz="1200" dirty="0"/>
              <a:t>Pages 26-28</a:t>
            </a:r>
          </a:p>
          <a:p>
            <a:r>
              <a:rPr lang="en-US" sz="1200" b="1" dirty="0"/>
              <a:t>Creating Your First Dashboard, </a:t>
            </a:r>
            <a:r>
              <a:rPr lang="en-US" sz="1200" dirty="0"/>
              <a:t>Pages 28-31</a:t>
            </a:r>
          </a:p>
          <a:p>
            <a:endParaRPr lang="en-US" sz="1200" dirty="0"/>
          </a:p>
        </p:txBody>
      </p:sp>
      <p:sp>
        <p:nvSpPr>
          <p:cNvPr id="4" name="Text Placeholder 3"/>
          <p:cNvSpPr>
            <a:spLocks noGrp="1"/>
          </p:cNvSpPr>
          <p:nvPr>
            <p:ph type="body" sz="quarter" idx="10"/>
          </p:nvPr>
        </p:nvSpPr>
        <p:spPr/>
        <p:txBody>
          <a:bodyPr/>
          <a:lstStyle/>
          <a:p>
            <a:pPr algn="l"/>
            <a:r>
              <a:rPr lang="en-US" sz="2400" dirty="0"/>
              <a:t>Estimated Duration: 45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Tree>
    <p:extLst>
      <p:ext uri="{BB962C8B-B14F-4D97-AF65-F5344CB8AC3E}">
        <p14:creationId xmlns:p14="http://schemas.microsoft.com/office/powerpoint/2010/main" val="30964526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3: Search Processing Language</a:t>
            </a:r>
          </a:p>
        </p:txBody>
      </p:sp>
    </p:spTree>
    <p:extLst>
      <p:ext uri="{BB962C8B-B14F-4D97-AF65-F5344CB8AC3E}">
        <p14:creationId xmlns:p14="http://schemas.microsoft.com/office/powerpoint/2010/main" val="2708224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Bringing in Data</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smtClean="0"/>
              <a:t>Splunk was originally developed to parse machine logs, receive machine data streams, e.g., syslog</a:t>
            </a:r>
          </a:p>
          <a:p>
            <a:r>
              <a:rPr lang="en-US" dirty="0" smtClean="0"/>
              <a:t>Has expanded to consume &amp; analyze other types of data, e.g., databases, spreadsheets, RESTful web services</a:t>
            </a:r>
          </a:p>
          <a:p>
            <a:pPr marL="0" indent="0">
              <a:buNone/>
            </a:pPr>
            <a:endParaRPr lang="en-US" dirty="0" smtClean="0"/>
          </a:p>
        </p:txBody>
      </p:sp>
    </p:spTree>
    <p:extLst>
      <p:ext uri="{BB962C8B-B14F-4D97-AF65-F5344CB8AC3E}">
        <p14:creationId xmlns:p14="http://schemas.microsoft.com/office/powerpoint/2010/main" val="34489887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Splunk and big data</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smtClean="0"/>
              <a:t>In this context, “Big Data” refers to “large volumes of unstructured or </a:t>
            </a:r>
            <a:r>
              <a:rPr lang="en-US" dirty="0" err="1" smtClean="0"/>
              <a:t>semistructured</a:t>
            </a:r>
            <a:r>
              <a:rPr lang="en-US" dirty="0" smtClean="0"/>
              <a:t> data that needs to be explored”</a:t>
            </a:r>
          </a:p>
          <a:p>
            <a:r>
              <a:rPr lang="en-US" dirty="0" smtClean="0"/>
              <a:t>Splunk is designed to easily and flexibly explore data of almost any type</a:t>
            </a:r>
            <a:endParaRPr lang="en-US" dirty="0"/>
          </a:p>
        </p:txBody>
      </p:sp>
    </p:spTree>
    <p:extLst>
      <p:ext uri="{BB962C8B-B14F-4D97-AF65-F5344CB8AC3E}">
        <p14:creationId xmlns:p14="http://schemas.microsoft.com/office/powerpoint/2010/main" val="12125812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Splunk data sources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smtClean="0"/>
              <a:t>Files</a:t>
            </a:r>
          </a:p>
          <a:p>
            <a:r>
              <a:rPr lang="en-US" dirty="0" smtClean="0"/>
              <a:t>Databases</a:t>
            </a:r>
          </a:p>
          <a:p>
            <a:r>
              <a:rPr lang="en-US" dirty="0" smtClean="0"/>
              <a:t>Web services</a:t>
            </a:r>
          </a:p>
          <a:p>
            <a:r>
              <a:rPr lang="en-US" dirty="0" smtClean="0"/>
              <a:t>Scripts</a:t>
            </a:r>
          </a:p>
          <a:p>
            <a:r>
              <a:rPr lang="en-US" dirty="0" smtClean="0"/>
              <a:t>etc</a:t>
            </a:r>
            <a:r>
              <a:rPr lang="en-US" dirty="0"/>
              <a:t>.</a:t>
            </a:r>
          </a:p>
        </p:txBody>
      </p:sp>
      <p:pic>
        <p:nvPicPr>
          <p:cNvPr id="2" name="Picture 1"/>
          <p:cNvPicPr>
            <a:picLocks noChangeAspect="1"/>
          </p:cNvPicPr>
          <p:nvPr/>
        </p:nvPicPr>
        <p:blipFill>
          <a:blip r:embed="rId2"/>
          <a:stretch>
            <a:fillRect/>
          </a:stretch>
        </p:blipFill>
        <p:spPr>
          <a:xfrm>
            <a:off x="7016479" y="914400"/>
            <a:ext cx="4139201" cy="4284190"/>
          </a:xfrm>
          <a:prstGeom prst="rect">
            <a:avLst/>
          </a:prstGeom>
        </p:spPr>
      </p:pic>
    </p:spTree>
    <p:extLst>
      <p:ext uri="{BB962C8B-B14F-4D97-AF65-F5344CB8AC3E}">
        <p14:creationId xmlns:p14="http://schemas.microsoft.com/office/powerpoint/2010/main" val="5065012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Indexes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845734"/>
            <a:ext cx="5608320" cy="4023360"/>
          </a:xfrm>
        </p:spPr>
        <p:txBody>
          <a:bodyPr/>
          <a:lstStyle/>
          <a:p>
            <a:r>
              <a:rPr lang="en-US" dirty="0" smtClean="0"/>
              <a:t>Indexes=where Splunk keeps its data</a:t>
            </a:r>
          </a:p>
          <a:p>
            <a:r>
              <a:rPr lang="en-US" dirty="0" smtClean="0"/>
              <a:t>Can use default or create your own</a:t>
            </a:r>
            <a:endParaRPr lang="en-US" dirty="0"/>
          </a:p>
        </p:txBody>
      </p:sp>
      <p:pic>
        <p:nvPicPr>
          <p:cNvPr id="2" name="Picture 1"/>
          <p:cNvPicPr>
            <a:picLocks noChangeAspect="1"/>
          </p:cNvPicPr>
          <p:nvPr/>
        </p:nvPicPr>
        <p:blipFill>
          <a:blip r:embed="rId2"/>
          <a:stretch>
            <a:fillRect/>
          </a:stretch>
        </p:blipFill>
        <p:spPr>
          <a:xfrm>
            <a:off x="7620000" y="802402"/>
            <a:ext cx="1047896" cy="419158"/>
          </a:xfrm>
          <a:prstGeom prst="rect">
            <a:avLst/>
          </a:prstGeom>
        </p:spPr>
      </p:pic>
      <p:pic>
        <p:nvPicPr>
          <p:cNvPr id="3" name="Picture 2"/>
          <p:cNvPicPr>
            <a:picLocks noChangeAspect="1"/>
          </p:cNvPicPr>
          <p:nvPr/>
        </p:nvPicPr>
        <p:blipFill>
          <a:blip r:embed="rId3"/>
          <a:stretch>
            <a:fillRect/>
          </a:stretch>
        </p:blipFill>
        <p:spPr>
          <a:xfrm>
            <a:off x="7010400" y="1285313"/>
            <a:ext cx="4038600" cy="4215288"/>
          </a:xfrm>
          <a:prstGeom prst="rect">
            <a:avLst/>
          </a:prstGeom>
          <a:ln>
            <a:solidFill>
              <a:schemeClr val="accent1"/>
            </a:solidFill>
          </a:ln>
        </p:spPr>
      </p:pic>
      <p:pic>
        <p:nvPicPr>
          <p:cNvPr id="5" name="Picture 4"/>
          <p:cNvPicPr>
            <a:picLocks noChangeAspect="1"/>
          </p:cNvPicPr>
          <p:nvPr/>
        </p:nvPicPr>
        <p:blipFill>
          <a:blip r:embed="rId4"/>
          <a:stretch>
            <a:fillRect/>
          </a:stretch>
        </p:blipFill>
        <p:spPr>
          <a:xfrm>
            <a:off x="3605725" y="4155712"/>
            <a:ext cx="3153215" cy="1343212"/>
          </a:xfrm>
          <a:prstGeom prst="rect">
            <a:avLst/>
          </a:prstGeom>
        </p:spPr>
      </p:pic>
      <p:sp>
        <p:nvSpPr>
          <p:cNvPr id="7" name="Rectangle 6"/>
          <p:cNvSpPr/>
          <p:nvPr/>
        </p:nvSpPr>
        <p:spPr>
          <a:xfrm>
            <a:off x="1233707" y="5499343"/>
            <a:ext cx="7543800" cy="369332"/>
          </a:xfrm>
          <a:prstGeom prst="rect">
            <a:avLst/>
          </a:prstGeom>
        </p:spPr>
        <p:txBody>
          <a:bodyPr wrap="square">
            <a:spAutoFit/>
          </a:bodyPr>
          <a:lstStyle/>
          <a:p>
            <a:r>
              <a:rPr lang="en-US" dirty="0">
                <a:hlinkClick r:id="rId5"/>
              </a:rPr>
              <a:t>https://docs.splunk.com/Documentation/Splunk/latest/admin/indexesconf</a:t>
            </a:r>
            <a:endParaRPr lang="en-US" dirty="0"/>
          </a:p>
        </p:txBody>
      </p:sp>
    </p:spTree>
    <p:extLst>
      <p:ext uri="{BB962C8B-B14F-4D97-AF65-F5344CB8AC3E}">
        <p14:creationId xmlns:p14="http://schemas.microsoft.com/office/powerpoint/2010/main" val="29665903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Buckets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Indexes are divided internally into age-designated directories called </a:t>
            </a:r>
            <a:r>
              <a:rPr lang="en-US" i="1" dirty="0"/>
              <a:t>buckets</a:t>
            </a:r>
            <a:endParaRPr lang="en-US" dirty="0"/>
          </a:p>
          <a:p>
            <a:pPr lvl="1"/>
            <a:r>
              <a:rPr lang="en-US" dirty="0"/>
              <a:t>Hot (</a:t>
            </a:r>
            <a:r>
              <a:rPr lang="en-US" dirty="0" err="1">
                <a:latin typeface="Courier New" panose="02070309020205020404" pitchFamily="49" charset="0"/>
                <a:cs typeface="Courier New" panose="02070309020205020404" pitchFamily="49" charset="0"/>
              </a:rPr>
              <a:t>hotPath</a:t>
            </a:r>
            <a:r>
              <a:rPr lang="en-US" dirty="0"/>
              <a:t>): Newly indexed, open for writing</a:t>
            </a:r>
          </a:p>
          <a:p>
            <a:pPr lvl="1"/>
            <a:r>
              <a:rPr lang="en-US" dirty="0"/>
              <a:t>Warm (</a:t>
            </a:r>
            <a:r>
              <a:rPr lang="en-US" dirty="0" err="1">
                <a:latin typeface="Courier New" panose="02070309020205020404" pitchFamily="49" charset="0"/>
                <a:cs typeface="Courier New" panose="02070309020205020404" pitchFamily="49" charset="0"/>
              </a:rPr>
              <a:t>warmPath</a:t>
            </a:r>
            <a:r>
              <a:rPr lang="en-US" dirty="0"/>
              <a:t>): Rolled from hot, no active writing</a:t>
            </a:r>
          </a:p>
          <a:p>
            <a:pPr lvl="1"/>
            <a:r>
              <a:rPr lang="en-US" dirty="0"/>
              <a:t>Cold (</a:t>
            </a:r>
            <a:r>
              <a:rPr lang="en-US" dirty="0" err="1">
                <a:latin typeface="Courier New" panose="02070309020205020404" pitchFamily="49" charset="0"/>
                <a:cs typeface="Courier New" panose="02070309020205020404" pitchFamily="49" charset="0"/>
              </a:rPr>
              <a:t>coldPath</a:t>
            </a:r>
            <a:r>
              <a:rPr lang="en-US" dirty="0"/>
              <a:t>): Rolled from warm</a:t>
            </a:r>
          </a:p>
          <a:p>
            <a:pPr lvl="1"/>
            <a:r>
              <a:rPr lang="en-US" dirty="0"/>
              <a:t>Frozen (</a:t>
            </a:r>
            <a:r>
              <a:rPr lang="en-US" dirty="0" err="1">
                <a:latin typeface="Courier New" panose="02070309020205020404" pitchFamily="49" charset="0"/>
                <a:cs typeface="Courier New" panose="02070309020205020404" pitchFamily="49" charset="0"/>
              </a:rPr>
              <a:t>frozenPath</a:t>
            </a:r>
            <a:r>
              <a:rPr lang="en-US" dirty="0"/>
              <a:t>): Rolled from cold and archived</a:t>
            </a:r>
          </a:p>
          <a:p>
            <a:pPr lvl="1"/>
            <a:r>
              <a:rPr lang="en-US" dirty="0"/>
              <a:t>Thawed (</a:t>
            </a:r>
            <a:r>
              <a:rPr lang="en-US" dirty="0" err="1">
                <a:latin typeface="Courier New" panose="02070309020205020404" pitchFamily="49" charset="0"/>
                <a:cs typeface="Courier New" panose="02070309020205020404" pitchFamily="49" charset="0"/>
              </a:rPr>
              <a:t>thawedPath</a:t>
            </a:r>
            <a:r>
              <a:rPr lang="en-US" dirty="0"/>
              <a:t>): Restored from archive</a:t>
            </a:r>
          </a:p>
        </p:txBody>
      </p:sp>
    </p:spTree>
    <p:extLst>
      <p:ext uri="{BB962C8B-B14F-4D97-AF65-F5344CB8AC3E}">
        <p14:creationId xmlns:p14="http://schemas.microsoft.com/office/powerpoint/2010/main" val="29500588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3707" y="0"/>
            <a:ext cx="9077093" cy="740664"/>
          </a:xfrm>
        </p:spPr>
        <p:txBody>
          <a:bodyPr/>
          <a:lstStyle/>
          <a:p>
            <a:r>
              <a:rPr lang="en-US"/>
              <a:t>Student </a:t>
            </a:r>
            <a:r>
              <a:rPr lang="en-US" dirty="0"/>
              <a:t>introductions</a:t>
            </a:r>
          </a:p>
        </p:txBody>
      </p:sp>
      <p:sp>
        <p:nvSpPr>
          <p:cNvPr id="3" name="Text Placeholder 2"/>
          <p:cNvSpPr>
            <a:spLocks noGrp="1"/>
          </p:cNvSpPr>
          <p:nvPr>
            <p:ph type="body" sz="quarter" idx="13"/>
          </p:nvPr>
        </p:nvSpPr>
        <p:spPr>
          <a:xfrm>
            <a:off x="1133707" y="1081668"/>
            <a:ext cx="10972800" cy="5776332"/>
          </a:xfrm>
        </p:spPr>
        <p:txBody>
          <a:bodyPr/>
          <a:lstStyle/>
          <a:p>
            <a:r>
              <a:rPr lang="en-US" sz="2400" dirty="0"/>
              <a:t>Your name</a:t>
            </a:r>
          </a:p>
          <a:p>
            <a:r>
              <a:rPr lang="en-US" sz="2400" dirty="0"/>
              <a:t>Company affiliation</a:t>
            </a:r>
          </a:p>
          <a:p>
            <a:r>
              <a:rPr lang="en-US" sz="2400" dirty="0"/>
              <a:t>Title/function</a:t>
            </a:r>
          </a:p>
          <a:p>
            <a:r>
              <a:rPr lang="en-US" sz="2400" dirty="0"/>
              <a:t>Splunk experience</a:t>
            </a:r>
          </a:p>
          <a:p>
            <a:r>
              <a:rPr lang="en-US" sz="2400" dirty="0"/>
              <a:t>Your expectations for the course</a:t>
            </a:r>
          </a:p>
          <a:p>
            <a:endParaRPr lang="en-CA" sz="2400" dirty="0"/>
          </a:p>
          <a:p>
            <a:endParaRPr lang="en-US" sz="2400" dirty="0"/>
          </a:p>
        </p:txBody>
      </p:sp>
    </p:spTree>
    <p:extLst>
      <p:ext uri="{BB962C8B-B14F-4D97-AF65-F5344CB8AC3E}">
        <p14:creationId xmlns:p14="http://schemas.microsoft.com/office/powerpoint/2010/main" val="12366498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Log Files as data input</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845734"/>
            <a:ext cx="5455920" cy="4023360"/>
          </a:xfrm>
        </p:spPr>
        <p:txBody>
          <a:bodyPr/>
          <a:lstStyle/>
          <a:p>
            <a:r>
              <a:rPr lang="en-US" dirty="0" err="1"/>
              <a:t>Inputs.conf</a:t>
            </a:r>
            <a:endParaRPr lang="en-US" dirty="0"/>
          </a:p>
          <a:p>
            <a:r>
              <a:rPr lang="en-US" dirty="0">
                <a:hlinkClick r:id="rId2"/>
              </a:rPr>
              <a:t>https://docs.splunk.com/Documentation/Splunk/latest/Admin/Inputsconf</a:t>
            </a:r>
            <a:endParaRPr lang="en-US" dirty="0"/>
          </a:p>
          <a:p>
            <a:endParaRPr lang="en-US" dirty="0"/>
          </a:p>
          <a:p>
            <a:endParaRPr lang="en-US" dirty="0"/>
          </a:p>
        </p:txBody>
      </p:sp>
      <p:pic>
        <p:nvPicPr>
          <p:cNvPr id="3" name="Picture 2"/>
          <p:cNvPicPr>
            <a:picLocks noChangeAspect="1"/>
          </p:cNvPicPr>
          <p:nvPr/>
        </p:nvPicPr>
        <p:blipFill>
          <a:blip r:embed="rId3"/>
          <a:stretch>
            <a:fillRect/>
          </a:stretch>
        </p:blipFill>
        <p:spPr>
          <a:xfrm>
            <a:off x="6624349" y="257726"/>
            <a:ext cx="4874053" cy="4209197"/>
          </a:xfrm>
          <a:prstGeom prst="rect">
            <a:avLst/>
          </a:prstGeom>
          <a:ln>
            <a:solidFill>
              <a:schemeClr val="accent1"/>
            </a:solidFill>
          </a:ln>
        </p:spPr>
      </p:pic>
    </p:spTree>
    <p:extLst>
      <p:ext uri="{BB962C8B-B14F-4D97-AF65-F5344CB8AC3E}">
        <p14:creationId xmlns:p14="http://schemas.microsoft.com/office/powerpoint/2010/main" val="33707780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Sourcetype</a:t>
            </a:r>
            <a:endParaRPr lang="en-US" dirty="0"/>
          </a:p>
        </p:txBody>
      </p:sp>
      <p:sp>
        <p:nvSpPr>
          <p:cNvPr id="3" name="Content Placeholder 2"/>
          <p:cNvSpPr>
            <a:spLocks noGrp="1"/>
          </p:cNvSpPr>
          <p:nvPr>
            <p:ph idx="1"/>
          </p:nvPr>
        </p:nvSpPr>
        <p:spPr>
          <a:xfrm>
            <a:off x="1097280" y="1845734"/>
            <a:ext cx="5303520" cy="4023360"/>
          </a:xfrm>
        </p:spPr>
        <p:txBody>
          <a:bodyPr/>
          <a:lstStyle/>
          <a:p>
            <a:r>
              <a:rPr lang="en-US" dirty="0" err="1"/>
              <a:t>Sourcetype</a:t>
            </a:r>
            <a:r>
              <a:rPr lang="en-US" dirty="0"/>
              <a:t> = data classification associated with data </a:t>
            </a:r>
            <a:r>
              <a:rPr lang="en-US" dirty="0" smtClean="0"/>
              <a:t>input</a:t>
            </a:r>
          </a:p>
          <a:p>
            <a:r>
              <a:rPr lang="en-US" dirty="0" smtClean="0"/>
              <a:t>Helps differentiate records in search results</a:t>
            </a:r>
            <a:endParaRPr lang="en-US" dirty="0"/>
          </a:p>
        </p:txBody>
      </p:sp>
      <p:pic>
        <p:nvPicPr>
          <p:cNvPr id="4" name="Picture 3"/>
          <p:cNvPicPr>
            <a:picLocks noChangeAspect="1"/>
          </p:cNvPicPr>
          <p:nvPr/>
        </p:nvPicPr>
        <p:blipFill>
          <a:blip r:embed="rId2"/>
          <a:stretch>
            <a:fillRect/>
          </a:stretch>
        </p:blipFill>
        <p:spPr>
          <a:xfrm>
            <a:off x="6705600" y="319260"/>
            <a:ext cx="4791701" cy="4410197"/>
          </a:xfrm>
          <a:prstGeom prst="rect">
            <a:avLst/>
          </a:prstGeom>
        </p:spPr>
      </p:pic>
    </p:spTree>
    <p:extLst>
      <p:ext uri="{BB962C8B-B14F-4D97-AF65-F5344CB8AC3E}">
        <p14:creationId xmlns:p14="http://schemas.microsoft.com/office/powerpoint/2010/main" val="8164755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Splunk events and fields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845734"/>
            <a:ext cx="8732520" cy="4023360"/>
          </a:xfrm>
        </p:spPr>
        <p:txBody>
          <a:bodyPr/>
          <a:lstStyle/>
          <a:p>
            <a:r>
              <a:rPr lang="en-US" dirty="0"/>
              <a:t>Event = logged record of something that happened</a:t>
            </a:r>
          </a:p>
          <a:p>
            <a:r>
              <a:rPr lang="en-US" dirty="0"/>
              <a:t>Field = an attribute of an event</a:t>
            </a:r>
          </a:p>
        </p:txBody>
      </p:sp>
      <p:pic>
        <p:nvPicPr>
          <p:cNvPr id="2" name="Picture 1"/>
          <p:cNvPicPr>
            <a:picLocks noChangeAspect="1"/>
          </p:cNvPicPr>
          <p:nvPr/>
        </p:nvPicPr>
        <p:blipFill>
          <a:blip r:embed="rId2"/>
          <a:stretch>
            <a:fillRect/>
          </a:stretch>
        </p:blipFill>
        <p:spPr>
          <a:xfrm>
            <a:off x="10210800" y="286603"/>
            <a:ext cx="1223199" cy="5031797"/>
          </a:xfrm>
          <a:prstGeom prst="rect">
            <a:avLst/>
          </a:prstGeom>
        </p:spPr>
      </p:pic>
    </p:spTree>
    <p:extLst>
      <p:ext uri="{BB962C8B-B14F-4D97-AF65-F5344CB8AC3E}">
        <p14:creationId xmlns:p14="http://schemas.microsoft.com/office/powerpoint/2010/main" val="24447481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Default Fields</a:t>
            </a:r>
          </a:p>
        </p:txBody>
      </p:sp>
      <p:sp>
        <p:nvSpPr>
          <p:cNvPr id="3" name="Content Placeholder 2"/>
          <p:cNvSpPr>
            <a:spLocks noGrp="1"/>
          </p:cNvSpPr>
          <p:nvPr>
            <p:ph idx="1"/>
          </p:nvPr>
        </p:nvSpPr>
        <p:spPr/>
        <p:txBody>
          <a:bodyPr/>
          <a:lstStyle/>
          <a:p>
            <a:r>
              <a:rPr lang="en-US" dirty="0"/>
              <a:t>Timestamp</a:t>
            </a:r>
          </a:p>
          <a:p>
            <a:r>
              <a:rPr lang="en-US" dirty="0"/>
              <a:t>Host</a:t>
            </a:r>
          </a:p>
          <a:p>
            <a:r>
              <a:rPr lang="en-US" dirty="0"/>
              <a:t>Index</a:t>
            </a:r>
          </a:p>
          <a:p>
            <a:r>
              <a:rPr lang="en-US" dirty="0"/>
              <a:t>Source</a:t>
            </a:r>
          </a:p>
          <a:p>
            <a:r>
              <a:rPr lang="en-US" dirty="0" err="1"/>
              <a:t>Sourcetype</a:t>
            </a:r>
            <a:endParaRPr lang="en-US" dirty="0"/>
          </a:p>
          <a:p>
            <a:r>
              <a:rPr lang="en-US" dirty="0" err="1"/>
              <a:t>Linecount</a:t>
            </a:r>
            <a:endParaRPr lang="en-US" dirty="0"/>
          </a:p>
        </p:txBody>
      </p:sp>
    </p:spTree>
    <p:extLst>
      <p:ext uri="{BB962C8B-B14F-4D97-AF65-F5344CB8AC3E}">
        <p14:creationId xmlns:p14="http://schemas.microsoft.com/office/powerpoint/2010/main" val="28974049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Extracting new fields</a:t>
            </a:r>
            <a:br>
              <a:rPr lang="en-US" sz="3600" dirty="0">
                <a:solidFill>
                  <a:schemeClr val="tx2"/>
                </a:solidFill>
                <a:effectLst/>
                <a:latin typeface="+mj-lt"/>
                <a:ea typeface="+mj-ea"/>
                <a:cs typeface="+mj-cs"/>
              </a:rPr>
            </a:b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endParaRPr lang="en-US"/>
          </a:p>
        </p:txBody>
      </p:sp>
      <p:pic>
        <p:nvPicPr>
          <p:cNvPr id="2" name="Picture 1"/>
          <p:cNvPicPr>
            <a:picLocks noChangeAspect="1"/>
          </p:cNvPicPr>
          <p:nvPr/>
        </p:nvPicPr>
        <p:blipFill>
          <a:blip r:embed="rId2"/>
          <a:stretch>
            <a:fillRect/>
          </a:stretch>
        </p:blipFill>
        <p:spPr>
          <a:xfrm>
            <a:off x="1097280" y="2667000"/>
            <a:ext cx="9831857" cy="1886283"/>
          </a:xfrm>
          <a:prstGeom prst="rect">
            <a:avLst/>
          </a:prstGeom>
        </p:spPr>
      </p:pic>
    </p:spTree>
    <p:extLst>
      <p:ext uri="{BB962C8B-B14F-4D97-AF65-F5344CB8AC3E}">
        <p14:creationId xmlns:p14="http://schemas.microsoft.com/office/powerpoint/2010/main" val="39582051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2: Bringing In Data</a:t>
            </a:r>
          </a:p>
        </p:txBody>
      </p:sp>
      <p:sp>
        <p:nvSpPr>
          <p:cNvPr id="4" name="Text Placeholder 3"/>
          <p:cNvSpPr>
            <a:spLocks noGrp="1"/>
          </p:cNvSpPr>
          <p:nvPr>
            <p:ph type="body" sz="quarter" idx="10"/>
          </p:nvPr>
        </p:nvSpPr>
        <p:spPr/>
        <p:txBody>
          <a:bodyPr/>
          <a:lstStyle/>
          <a:p>
            <a:pPr algn="l"/>
            <a:r>
              <a:rPr lang="en-US" sz="2400" dirty="0"/>
              <a:t>Estimated Duration: 30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graphicFrame>
        <p:nvGraphicFramePr>
          <p:cNvPr id="8" name="Table 7">
            <a:extLst>
              <a:ext uri="{FF2B5EF4-FFF2-40B4-BE49-F238E27FC236}">
                <a16:creationId xmlns:a16="http://schemas.microsoft.com/office/drawing/2014/main" id="{94D336AD-7EAA-2E40-8B8E-A6D9098F9FD3}"/>
              </a:ext>
            </a:extLst>
          </p:cNvPr>
          <p:cNvGraphicFramePr>
            <a:graphicFrameLocks noGrp="1"/>
          </p:cNvGraphicFramePr>
          <p:nvPr>
            <p:extLst>
              <p:ext uri="{D42A27DB-BD31-4B8C-83A1-F6EECF244321}">
                <p14:modId xmlns:p14="http://schemas.microsoft.com/office/powerpoint/2010/main" val="1666199421"/>
              </p:ext>
            </p:extLst>
          </p:nvPr>
        </p:nvGraphicFramePr>
        <p:xfrm>
          <a:off x="6172200" y="2169160"/>
          <a:ext cx="2895600" cy="2519680"/>
        </p:xfrm>
        <a:graphic>
          <a:graphicData uri="http://schemas.openxmlformats.org/drawingml/2006/table">
            <a:tbl>
              <a:tblPr/>
              <a:tblGrid>
                <a:gridCol w="1022835">
                  <a:extLst>
                    <a:ext uri="{9D8B030D-6E8A-4147-A177-3AD203B41FA5}">
                      <a16:colId xmlns:a16="http://schemas.microsoft.com/office/drawing/2014/main" val="2118719850"/>
                    </a:ext>
                  </a:extLst>
                </a:gridCol>
                <a:gridCol w="1872765">
                  <a:extLst>
                    <a:ext uri="{9D8B030D-6E8A-4147-A177-3AD203B41FA5}">
                      <a16:colId xmlns:a16="http://schemas.microsoft.com/office/drawing/2014/main" val="3880995776"/>
                    </a:ext>
                  </a:extLst>
                </a:gridCol>
              </a:tblGrid>
              <a:tr h="0">
                <a:tc>
                  <a:txBody>
                    <a:bodyPr/>
                    <a:lstStyle/>
                    <a:p>
                      <a:pPr fontAlgn="t"/>
                      <a:r>
                        <a:rPr lang="en-US" sz="1400">
                          <a:effectLst/>
                        </a:rPr>
                        <a:t>field1:</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datetime</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3003656717"/>
                  </a:ext>
                </a:extLst>
              </a:tr>
              <a:tr h="0">
                <a:tc>
                  <a:txBody>
                    <a:bodyPr/>
                    <a:lstStyle/>
                    <a:p>
                      <a:pPr fontAlgn="t"/>
                      <a:r>
                        <a:rPr lang="en-US" sz="1400">
                          <a:effectLst/>
                        </a:rPr>
                        <a:t>field2:</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server_ip</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3217206507"/>
                  </a:ext>
                </a:extLst>
              </a:tr>
              <a:tr h="0">
                <a:tc>
                  <a:txBody>
                    <a:bodyPr/>
                    <a:lstStyle/>
                    <a:p>
                      <a:pPr fontAlgn="t"/>
                      <a:r>
                        <a:rPr lang="en-US" sz="1400">
                          <a:effectLst/>
                        </a:rPr>
                        <a:t>field3:</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http_method</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4084020535"/>
                  </a:ext>
                </a:extLst>
              </a:tr>
              <a:tr h="0">
                <a:tc>
                  <a:txBody>
                    <a:bodyPr/>
                    <a:lstStyle/>
                    <a:p>
                      <a:pPr fontAlgn="t"/>
                      <a:r>
                        <a:rPr lang="en-US" sz="1400">
                          <a:effectLst/>
                        </a:rPr>
                        <a:t>field4:</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http_uri</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983637637"/>
                  </a:ext>
                </a:extLst>
              </a:tr>
              <a:tr h="0">
                <a:tc>
                  <a:txBody>
                    <a:bodyPr/>
                    <a:lstStyle/>
                    <a:p>
                      <a:pPr fontAlgn="t"/>
                      <a:r>
                        <a:rPr lang="en-US" sz="1400">
                          <a:effectLst/>
                        </a:rPr>
                        <a:t>field8:</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client_ip</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1999335948"/>
                  </a:ext>
                </a:extLst>
              </a:tr>
              <a:tr h="0">
                <a:tc>
                  <a:txBody>
                    <a:bodyPr/>
                    <a:lstStyle/>
                    <a:p>
                      <a:pPr fontAlgn="t"/>
                      <a:r>
                        <a:rPr lang="en-US" sz="1400">
                          <a:effectLst/>
                        </a:rPr>
                        <a:t>field9:</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http_user_agent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1711749308"/>
                  </a:ext>
                </a:extLst>
              </a:tr>
              <a:tr h="0">
                <a:tc>
                  <a:txBody>
                    <a:bodyPr/>
                    <a:lstStyle/>
                    <a:p>
                      <a:pPr fontAlgn="t"/>
                      <a:r>
                        <a:rPr lang="en-US" sz="1400">
                          <a:effectLst/>
                        </a:rPr>
                        <a:t>field10:</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dirty="0" err="1">
                          <a:effectLst/>
                        </a:rPr>
                        <a:t>http_status_code</a:t>
                      </a:r>
                      <a:endParaRPr lang="en-US" sz="1400" dirty="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411471651"/>
                  </a:ext>
                </a:extLst>
              </a:tr>
              <a:tr h="0">
                <a:tc>
                  <a:txBody>
                    <a:bodyPr/>
                    <a:lstStyle/>
                    <a:p>
                      <a:pPr fontAlgn="t"/>
                      <a:r>
                        <a:rPr lang="en-US" sz="1400">
                          <a:effectLst/>
                        </a:rPr>
                        <a:t>field14:</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dirty="0" err="1">
                          <a:effectLst/>
                        </a:rPr>
                        <a:t>http_response_time</a:t>
                      </a:r>
                      <a:endParaRPr lang="en-US" sz="1400" dirty="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3633078779"/>
                  </a:ext>
                </a:extLst>
              </a:tr>
            </a:tbl>
          </a:graphicData>
        </a:graphic>
      </p:graphicFrame>
      <p:sp>
        <p:nvSpPr>
          <p:cNvPr id="9" name="Rectangle 2">
            <a:extLst>
              <a:ext uri="{FF2B5EF4-FFF2-40B4-BE49-F238E27FC236}">
                <a16:creationId xmlns:a16="http://schemas.microsoft.com/office/drawing/2014/main" id="{761004A6-1671-204B-8F05-A613913462A6}"/>
              </a:ext>
            </a:extLst>
          </p:cNvPr>
          <p:cNvSpPr>
            <a:spLocks noGrp="1" noChangeArrowheads="1"/>
          </p:cNvSpPr>
          <p:nvPr>
            <p:ph type="subTitle" idx="1"/>
          </p:nvPr>
        </p:nvSpPr>
        <p:spPr bwMode="auto">
          <a:xfrm>
            <a:off x="761999" y="2197896"/>
            <a:ext cx="5334001"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effectLst/>
                <a:latin typeface="Calibri" panose="020F0502020204030204" pitchFamily="34" charset="0"/>
              </a:rPr>
              <a:t>Creating Indexes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Pages 37-40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 </a:t>
            </a:r>
            <a:endParaRPr kumimoji="0" lang="en-US" altLang="en-US" sz="16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effectLst/>
                <a:latin typeface="Calibri" panose="020F0502020204030204" pitchFamily="34" charset="0"/>
              </a:rPr>
              <a:t>Log Files as Data Input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Pages 41-45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 </a:t>
            </a:r>
            <a:endParaRPr kumimoji="0" lang="en-US" altLang="en-US" sz="16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effectLst/>
                <a:latin typeface="Calibri" panose="020F0502020204030204" pitchFamily="34" charset="0"/>
              </a:rPr>
              <a:t>Extracting New Fields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Pages 46-51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 NOTE: </a:t>
            </a:r>
            <a:r>
              <a:rPr kumimoji="0" lang="en-US" altLang="en-US" sz="1400" b="0" i="0" u="none" strike="noStrike" cap="none" normalizeH="0" baseline="0" dirty="0">
                <a:ln>
                  <a:noFill/>
                </a:ln>
                <a:effectLst/>
                <a:latin typeface="Calibri" panose="020F0502020204030204" pitchFamily="34" charset="0"/>
              </a:rPr>
              <a:t>The field list in step 5 on page 49 is incorrect. See the table at the right for the correct values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 </a:t>
            </a:r>
          </a:p>
        </p:txBody>
      </p:sp>
    </p:spTree>
    <p:extLst>
      <p:ext uri="{BB962C8B-B14F-4D97-AF65-F5344CB8AC3E}">
        <p14:creationId xmlns:p14="http://schemas.microsoft.com/office/powerpoint/2010/main" val="15222182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3: Search Processing Language</a:t>
            </a:r>
          </a:p>
        </p:txBody>
      </p:sp>
    </p:spTree>
    <p:extLst>
      <p:ext uri="{BB962C8B-B14F-4D97-AF65-F5344CB8AC3E}">
        <p14:creationId xmlns:p14="http://schemas.microsoft.com/office/powerpoint/2010/main" val="1100881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Search Processing Language</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Anatomy of a search</a:t>
            </a:r>
          </a:p>
          <a:p>
            <a:r>
              <a:rPr lang="en-US" dirty="0"/>
              <a:t>Search pipeline</a:t>
            </a:r>
          </a:p>
          <a:p>
            <a:r>
              <a:rPr lang="en-US" dirty="0"/>
              <a:t>Time Modifiers</a:t>
            </a:r>
          </a:p>
          <a:p>
            <a:r>
              <a:rPr lang="en-US" dirty="0"/>
              <a:t>Filtering Searches</a:t>
            </a:r>
          </a:p>
          <a:p>
            <a:r>
              <a:rPr lang="en-US" dirty="0"/>
              <a:t>Search commands: stats, top/rare, chart, </a:t>
            </a:r>
            <a:r>
              <a:rPr lang="en-US" dirty="0" err="1"/>
              <a:t>timechart</a:t>
            </a:r>
            <a:r>
              <a:rPr lang="en-US" dirty="0"/>
              <a:t>, </a:t>
            </a:r>
            <a:r>
              <a:rPr lang="en-US" dirty="0" err="1"/>
              <a:t>eval</a:t>
            </a:r>
            <a:r>
              <a:rPr lang="en-US" dirty="0"/>
              <a:t>, rex</a:t>
            </a:r>
          </a:p>
        </p:txBody>
      </p:sp>
    </p:spTree>
    <p:extLst>
      <p:ext uri="{BB962C8B-B14F-4D97-AF65-F5344CB8AC3E}">
        <p14:creationId xmlns:p14="http://schemas.microsoft.com/office/powerpoint/2010/main" val="22919238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Anatomy of a search</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SPL=Search Processing Language</a:t>
            </a:r>
          </a:p>
          <a:p>
            <a:pPr lvl="1"/>
            <a:r>
              <a:rPr lang="en-US" dirty="0"/>
              <a:t>Based on Unix pipeline &amp; SQL</a:t>
            </a:r>
          </a:p>
          <a:p>
            <a:r>
              <a:rPr lang="en-US" dirty="0"/>
              <a:t>Extract, filter, group &amp; summarize</a:t>
            </a:r>
          </a:p>
          <a:p>
            <a:r>
              <a:rPr lang="en-US" dirty="0"/>
              <a:t>Supports regular expressions</a:t>
            </a:r>
          </a:p>
        </p:txBody>
      </p:sp>
    </p:spTree>
    <p:extLst>
      <p:ext uri="{BB962C8B-B14F-4D97-AF65-F5344CB8AC3E}">
        <p14:creationId xmlns:p14="http://schemas.microsoft.com/office/powerpoint/2010/main" val="20077513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pipeline</a:t>
            </a:r>
          </a:p>
        </p:txBody>
      </p:sp>
      <p:sp>
        <p:nvSpPr>
          <p:cNvPr id="3" name="Content Placeholder 2"/>
          <p:cNvSpPr>
            <a:spLocks noGrp="1"/>
          </p:cNvSpPr>
          <p:nvPr>
            <p:ph idx="1"/>
          </p:nvPr>
        </p:nvSpPr>
        <p:spPr/>
        <p:txBody>
          <a:bodyPr/>
          <a:lstStyle/>
          <a:p>
            <a:r>
              <a:rPr lang="en-US" dirty="0"/>
              <a:t>SPL uses vertical pipe (“|”, called the “delimiting pipe”) to pass results from one phase to the next</a:t>
            </a:r>
          </a:p>
          <a:p>
            <a:endParaRPr lang="en-US" dirty="0"/>
          </a:p>
        </p:txBody>
      </p:sp>
      <p:pic>
        <p:nvPicPr>
          <p:cNvPr id="4" name="Picture 3"/>
          <p:cNvPicPr>
            <a:picLocks noChangeAspect="1"/>
          </p:cNvPicPr>
          <p:nvPr/>
        </p:nvPicPr>
        <p:blipFill>
          <a:blip r:embed="rId2"/>
          <a:stretch>
            <a:fillRect/>
          </a:stretch>
        </p:blipFill>
        <p:spPr>
          <a:xfrm>
            <a:off x="1219200" y="3180910"/>
            <a:ext cx="9545339" cy="781490"/>
          </a:xfrm>
          <a:prstGeom prst="rect">
            <a:avLst/>
          </a:prstGeom>
        </p:spPr>
      </p:pic>
      <p:sp>
        <p:nvSpPr>
          <p:cNvPr id="5" name="Rectangle 4"/>
          <p:cNvSpPr/>
          <p:nvPr/>
        </p:nvSpPr>
        <p:spPr>
          <a:xfrm>
            <a:off x="1295400" y="3352800"/>
            <a:ext cx="46482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172200" y="3352800"/>
            <a:ext cx="22098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610600" y="3352800"/>
            <a:ext cx="16002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ine Callout 1 7"/>
          <p:cNvSpPr/>
          <p:nvPr/>
        </p:nvSpPr>
        <p:spPr>
          <a:xfrm>
            <a:off x="1195137" y="4267200"/>
            <a:ext cx="4876800" cy="457200"/>
          </a:xfrm>
          <a:prstGeom prst="borderCallout1">
            <a:avLst>
              <a:gd name="adj1" fmla="val 4013"/>
              <a:gd name="adj2" fmla="val 3389"/>
              <a:gd name="adj3" fmla="val -88270"/>
              <a:gd name="adj4" fmla="val 6367"/>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Get raw events from internal log</a:t>
            </a:r>
          </a:p>
        </p:txBody>
      </p:sp>
      <p:sp>
        <p:nvSpPr>
          <p:cNvPr id="9" name="Line Callout 1 8"/>
          <p:cNvSpPr/>
          <p:nvPr/>
        </p:nvSpPr>
        <p:spPr>
          <a:xfrm>
            <a:off x="2590800" y="4832774"/>
            <a:ext cx="5410200" cy="590260"/>
          </a:xfrm>
          <a:prstGeom prst="borderCallout1">
            <a:avLst>
              <a:gd name="adj1" fmla="val -198"/>
              <a:gd name="adj2" fmla="val 71078"/>
              <a:gd name="adj3" fmla="val -166736"/>
              <a:gd name="adj4" fmla="val 71310"/>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Group by </a:t>
            </a:r>
            <a:r>
              <a:rPr lang="en-US" i="1" dirty="0">
                <a:solidFill>
                  <a:schemeClr val="tx1"/>
                </a:solidFill>
                <a:latin typeface="Courier New" panose="02070309020205020404" pitchFamily="49" charset="0"/>
                <a:cs typeface="Courier New" panose="02070309020205020404" pitchFamily="49" charset="0"/>
              </a:rPr>
              <a:t>name</a:t>
            </a:r>
            <a:r>
              <a:rPr lang="en-US" dirty="0">
                <a:solidFill>
                  <a:schemeClr val="tx1"/>
                </a:solidFill>
                <a:latin typeface="Courier New" panose="02070309020205020404" pitchFamily="49" charset="0"/>
                <a:cs typeface="Courier New" panose="02070309020205020404" pitchFamily="49" charset="0"/>
              </a:rPr>
              <a:t> field, count records in each group, keep the top 5</a:t>
            </a:r>
          </a:p>
        </p:txBody>
      </p:sp>
      <p:sp>
        <p:nvSpPr>
          <p:cNvPr id="10" name="Line Callout 1 9"/>
          <p:cNvSpPr/>
          <p:nvPr/>
        </p:nvSpPr>
        <p:spPr>
          <a:xfrm>
            <a:off x="3467100" y="5531408"/>
            <a:ext cx="5410200" cy="446060"/>
          </a:xfrm>
          <a:prstGeom prst="borderCallout1">
            <a:avLst>
              <a:gd name="adj1" fmla="val 1433"/>
              <a:gd name="adj2" fmla="val 93317"/>
              <a:gd name="adj3" fmla="val -381297"/>
              <a:gd name="adj4" fmla="val 102800"/>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Sort descending (-) by </a:t>
            </a:r>
            <a:r>
              <a:rPr lang="en-US" i="1" dirty="0">
                <a:solidFill>
                  <a:schemeClr val="tx1"/>
                </a:solidFill>
                <a:latin typeface="Courier New" panose="02070309020205020404" pitchFamily="49" charset="0"/>
                <a:cs typeface="Courier New" panose="02070309020205020404" pitchFamily="49" charset="0"/>
              </a:rPr>
              <a:t>name</a:t>
            </a:r>
            <a:endParaRPr lang="en-US"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398057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6540" y="0"/>
            <a:ext cx="9014260" cy="740664"/>
          </a:xfrm>
        </p:spPr>
        <p:txBody>
          <a:bodyPr/>
          <a:lstStyle/>
          <a:p>
            <a:r>
              <a:rPr lang="en-US" dirty="0"/>
              <a:t>Facilities</a:t>
            </a:r>
          </a:p>
        </p:txBody>
      </p:sp>
      <p:sp>
        <p:nvSpPr>
          <p:cNvPr id="3" name="Text Placeholder 2"/>
          <p:cNvSpPr>
            <a:spLocks noGrp="1"/>
          </p:cNvSpPr>
          <p:nvPr>
            <p:ph type="body" sz="quarter" idx="13"/>
          </p:nvPr>
        </p:nvSpPr>
        <p:spPr>
          <a:xfrm>
            <a:off x="1196540" y="1037063"/>
            <a:ext cx="8229600" cy="5241074"/>
          </a:xfrm>
        </p:spPr>
        <p:txBody>
          <a:bodyPr/>
          <a:lstStyle/>
          <a:p>
            <a:pPr>
              <a:spcBef>
                <a:spcPts val="0"/>
              </a:spcBef>
              <a:spcAft>
                <a:spcPts val="600"/>
              </a:spcAft>
            </a:pPr>
            <a:r>
              <a:rPr lang="en-US" sz="2000" dirty="0"/>
              <a:t>Class hours</a:t>
            </a:r>
          </a:p>
          <a:p>
            <a:pPr>
              <a:spcBef>
                <a:spcPts val="0"/>
              </a:spcBef>
              <a:spcAft>
                <a:spcPts val="600"/>
              </a:spcAft>
            </a:pPr>
            <a:r>
              <a:rPr lang="en-US" sz="2000" dirty="0"/>
              <a:t>Building hours</a:t>
            </a:r>
          </a:p>
          <a:p>
            <a:pPr>
              <a:spcBef>
                <a:spcPts val="0"/>
              </a:spcBef>
              <a:spcAft>
                <a:spcPts val="600"/>
              </a:spcAft>
            </a:pPr>
            <a:r>
              <a:rPr lang="en-US" sz="2000" dirty="0"/>
              <a:t>Parking</a:t>
            </a:r>
          </a:p>
          <a:p>
            <a:pPr>
              <a:spcBef>
                <a:spcPts val="0"/>
              </a:spcBef>
              <a:spcAft>
                <a:spcPts val="600"/>
              </a:spcAft>
            </a:pPr>
            <a:r>
              <a:rPr lang="en-US" sz="2000" dirty="0"/>
              <a:t>Restrooms</a:t>
            </a:r>
          </a:p>
          <a:p>
            <a:pPr>
              <a:spcBef>
                <a:spcPts val="0"/>
              </a:spcBef>
              <a:spcAft>
                <a:spcPts val="600"/>
              </a:spcAft>
            </a:pPr>
            <a:r>
              <a:rPr lang="en-US" sz="2000" dirty="0"/>
              <a:t>Meals</a:t>
            </a:r>
          </a:p>
          <a:p>
            <a:pPr>
              <a:spcBef>
                <a:spcPts val="0"/>
              </a:spcBef>
              <a:spcAft>
                <a:spcPts val="600"/>
              </a:spcAft>
            </a:pPr>
            <a:r>
              <a:rPr lang="en-US" sz="2000" dirty="0"/>
              <a:t>Phones</a:t>
            </a:r>
          </a:p>
          <a:p>
            <a:pPr>
              <a:spcBef>
                <a:spcPts val="0"/>
              </a:spcBef>
              <a:spcAft>
                <a:spcPts val="600"/>
              </a:spcAft>
            </a:pPr>
            <a:r>
              <a:rPr lang="en-US" sz="2000" dirty="0"/>
              <a:t>Messages</a:t>
            </a:r>
          </a:p>
          <a:p>
            <a:pPr>
              <a:spcBef>
                <a:spcPts val="0"/>
              </a:spcBef>
              <a:spcAft>
                <a:spcPts val="600"/>
              </a:spcAft>
            </a:pPr>
            <a:r>
              <a:rPr lang="en-US" sz="2000" dirty="0"/>
              <a:t>Smoking</a:t>
            </a:r>
          </a:p>
          <a:p>
            <a:pPr>
              <a:spcBef>
                <a:spcPts val="0"/>
              </a:spcBef>
              <a:spcAft>
                <a:spcPts val="600"/>
              </a:spcAft>
            </a:pPr>
            <a:r>
              <a:rPr lang="en-US" sz="2000" dirty="0"/>
              <a:t>Internet access </a:t>
            </a:r>
          </a:p>
          <a:p>
            <a:pPr>
              <a:spcBef>
                <a:spcPts val="0"/>
              </a:spcBef>
              <a:spcAft>
                <a:spcPts val="600"/>
              </a:spcAft>
            </a:pPr>
            <a:r>
              <a:rPr lang="en-US" sz="2000" dirty="0"/>
              <a:t>Recycling</a:t>
            </a:r>
          </a:p>
          <a:p>
            <a:pPr>
              <a:spcBef>
                <a:spcPts val="0"/>
              </a:spcBef>
              <a:spcAft>
                <a:spcPts val="600"/>
              </a:spcAft>
            </a:pPr>
            <a:r>
              <a:rPr lang="en-US" sz="2000" dirty="0"/>
              <a:t>Emergency procedures</a:t>
            </a:r>
          </a:p>
          <a:p>
            <a:endParaRPr lang="en-CA" sz="2400" dirty="0"/>
          </a:p>
          <a:p>
            <a:endParaRPr lang="en-US" sz="2400" dirty="0"/>
          </a:p>
        </p:txBody>
      </p:sp>
      <p:grpSp>
        <p:nvGrpSpPr>
          <p:cNvPr id="4" name="Group 3"/>
          <p:cNvGrpSpPr/>
          <p:nvPr/>
        </p:nvGrpSpPr>
        <p:grpSpPr>
          <a:xfrm>
            <a:off x="6962951" y="1438008"/>
            <a:ext cx="2767989" cy="3186795"/>
            <a:chOff x="5438950" y="1438007"/>
            <a:chExt cx="2767989" cy="3186795"/>
          </a:xfrm>
        </p:grpSpPr>
        <p:pic>
          <p:nvPicPr>
            <p:cNvPr id="6" name="Picture 5"/>
            <p:cNvPicPr>
              <a:picLocks noChangeAspect="1"/>
            </p:cNvPicPr>
            <p:nvPr/>
          </p:nvPicPr>
          <p:blipFill>
            <a:blip r:embed="rId3"/>
            <a:stretch>
              <a:fillRect/>
            </a:stretch>
          </p:blipFill>
          <p:spPr>
            <a:xfrm>
              <a:off x="5545829" y="1921468"/>
              <a:ext cx="1202732" cy="1202732"/>
            </a:xfrm>
            <a:prstGeom prst="rect">
              <a:avLst/>
            </a:prstGeom>
          </p:spPr>
        </p:pic>
        <p:pic>
          <p:nvPicPr>
            <p:cNvPr id="32" name="Picture 31"/>
            <p:cNvPicPr>
              <a:picLocks noChangeAspect="1"/>
            </p:cNvPicPr>
            <p:nvPr/>
          </p:nvPicPr>
          <p:blipFill>
            <a:blip r:embed="rId4"/>
            <a:stretch>
              <a:fillRect/>
            </a:stretch>
          </p:blipFill>
          <p:spPr>
            <a:xfrm>
              <a:off x="7124064" y="1438007"/>
              <a:ext cx="1082875" cy="1686193"/>
            </a:xfrm>
            <a:prstGeom prst="rect">
              <a:avLst/>
            </a:prstGeom>
          </p:spPr>
        </p:pic>
        <p:grpSp>
          <p:nvGrpSpPr>
            <p:cNvPr id="39" name="Group 38"/>
            <p:cNvGrpSpPr>
              <a:grpSpLocks noChangeAspect="1"/>
            </p:cNvGrpSpPr>
            <p:nvPr/>
          </p:nvGrpSpPr>
          <p:grpSpPr>
            <a:xfrm>
              <a:off x="5438950" y="3363329"/>
              <a:ext cx="1424169" cy="1015708"/>
              <a:chOff x="975600" y="4290620"/>
              <a:chExt cx="2006088" cy="1430728"/>
            </a:xfrm>
          </p:grpSpPr>
          <p:grpSp>
            <p:nvGrpSpPr>
              <p:cNvPr id="40" name="Group 39"/>
              <p:cNvGrpSpPr>
                <a:grpSpLocks noChangeAspect="1"/>
              </p:cNvGrpSpPr>
              <p:nvPr/>
            </p:nvGrpSpPr>
            <p:grpSpPr>
              <a:xfrm>
                <a:off x="975600" y="4290620"/>
                <a:ext cx="2006088" cy="1430728"/>
                <a:chOff x="1918853" y="3044496"/>
                <a:chExt cx="666391" cy="475141"/>
              </a:xfrm>
            </p:grpSpPr>
            <p:sp>
              <p:nvSpPr>
                <p:cNvPr id="42" name="Round Same Side Corner Rectangle 11"/>
                <p:cNvSpPr/>
                <p:nvPr/>
              </p:nvSpPr>
              <p:spPr>
                <a:xfrm>
                  <a:off x="1970085" y="3044496"/>
                  <a:ext cx="564520" cy="361776"/>
                </a:xfrm>
                <a:custGeom>
                  <a:avLst/>
                  <a:gdLst/>
                  <a:ahLst/>
                  <a:cxnLst/>
                  <a:rect l="l" t="t" r="r" b="b"/>
                  <a:pathLst>
                    <a:path w="564520" h="361776">
                      <a:moveTo>
                        <a:pt x="21117" y="19360"/>
                      </a:moveTo>
                      <a:lnTo>
                        <a:pt x="21117" y="345592"/>
                      </a:lnTo>
                      <a:lnTo>
                        <a:pt x="543404" y="345592"/>
                      </a:lnTo>
                      <a:lnTo>
                        <a:pt x="543404" y="19360"/>
                      </a:lnTo>
                      <a:close/>
                      <a:moveTo>
                        <a:pt x="17539" y="0"/>
                      </a:moveTo>
                      <a:lnTo>
                        <a:pt x="546981" y="0"/>
                      </a:lnTo>
                      <a:cubicBezTo>
                        <a:pt x="556668" y="0"/>
                        <a:pt x="564520" y="7852"/>
                        <a:pt x="564520" y="17539"/>
                      </a:cubicBezTo>
                      <a:lnTo>
                        <a:pt x="564520" y="361776"/>
                      </a:lnTo>
                      <a:lnTo>
                        <a:pt x="0" y="361776"/>
                      </a:lnTo>
                      <a:lnTo>
                        <a:pt x="0" y="17539"/>
                      </a:lnTo>
                      <a:cubicBezTo>
                        <a:pt x="0" y="7852"/>
                        <a:pt x="7852" y="0"/>
                        <a:pt x="17539" y="0"/>
                      </a:cubicBezTo>
                      <a:close/>
                    </a:path>
                  </a:pathLst>
                </a:custGeom>
                <a:solidFill>
                  <a:srgbClr val="008A00"/>
                </a:solidFill>
                <a:ln w="25400" cap="flat" cmpd="sng" algn="ctr">
                  <a:noFill/>
                  <a:prstDash val="solid"/>
                </a:ln>
                <a:effectLst/>
              </p:spPr>
              <p:txBody>
                <a:bodyPr rtlCol="0" anchor="ctr"/>
                <a:lstStyle/>
                <a:p>
                  <a:pPr algn="ctr" defTabSz="914400">
                    <a:defRPr/>
                  </a:pPr>
                  <a:endParaRPr lang="en-US" kern="0" dirty="0">
                    <a:solidFill>
                      <a:sysClr val="window" lastClr="FFFFFF"/>
                    </a:solidFill>
                    <a:latin typeface="Segoe"/>
                  </a:endParaRPr>
                </a:p>
              </p:txBody>
            </p:sp>
            <p:sp>
              <p:nvSpPr>
                <p:cNvPr id="43" name="Trapezoid 12"/>
                <p:cNvSpPr/>
                <p:nvPr/>
              </p:nvSpPr>
              <p:spPr>
                <a:xfrm>
                  <a:off x="1918853" y="3419324"/>
                  <a:ext cx="666391" cy="72881"/>
                </a:xfrm>
                <a:custGeom>
                  <a:avLst/>
                  <a:gdLst/>
                  <a:ahLst/>
                  <a:cxnLst/>
                  <a:rect l="l" t="t" r="r" b="b"/>
                  <a:pathLst>
                    <a:path w="666391" h="84127">
                      <a:moveTo>
                        <a:pt x="257990" y="52557"/>
                      </a:moveTo>
                      <a:lnTo>
                        <a:pt x="241755" y="79989"/>
                      </a:lnTo>
                      <a:lnTo>
                        <a:pt x="424635" y="79989"/>
                      </a:lnTo>
                      <a:lnTo>
                        <a:pt x="408400" y="52557"/>
                      </a:lnTo>
                      <a:close/>
                      <a:moveTo>
                        <a:pt x="49787" y="0"/>
                      </a:moveTo>
                      <a:lnTo>
                        <a:pt x="616604" y="0"/>
                      </a:lnTo>
                      <a:lnTo>
                        <a:pt x="666391" y="84127"/>
                      </a:lnTo>
                      <a:lnTo>
                        <a:pt x="0" y="84127"/>
                      </a:lnTo>
                      <a:close/>
                    </a:path>
                  </a:pathLst>
                </a:custGeom>
                <a:solidFill>
                  <a:srgbClr val="008A00"/>
                </a:solidFill>
                <a:ln w="25400" cap="flat" cmpd="sng" algn="ctr">
                  <a:noFill/>
                  <a:prstDash val="solid"/>
                </a:ln>
                <a:effectLst/>
              </p:spPr>
              <p:txBody>
                <a:bodyPr rtlCol="0" anchor="ctr"/>
                <a:lstStyle/>
                <a:p>
                  <a:pPr algn="ctr" defTabSz="914400">
                    <a:defRPr/>
                  </a:pPr>
                  <a:endParaRPr lang="en-US" kern="0" dirty="0">
                    <a:solidFill>
                      <a:sysClr val="window" lastClr="FFFFFF"/>
                    </a:solidFill>
                    <a:latin typeface="Segoe"/>
                  </a:endParaRPr>
                </a:p>
              </p:txBody>
            </p:sp>
            <p:sp>
              <p:nvSpPr>
                <p:cNvPr id="44" name="Rectangle 43"/>
                <p:cNvSpPr/>
                <p:nvPr/>
              </p:nvSpPr>
              <p:spPr>
                <a:xfrm>
                  <a:off x="1919446" y="3492205"/>
                  <a:ext cx="665798" cy="27432"/>
                </a:xfrm>
                <a:prstGeom prst="rect">
                  <a:avLst/>
                </a:prstGeom>
                <a:solidFill>
                  <a:srgbClr val="008A00"/>
                </a:solidFill>
                <a:ln w="25400" cap="flat" cmpd="sng" algn="ctr">
                  <a:noFill/>
                  <a:prstDash val="solid"/>
                </a:ln>
                <a:effectLst/>
              </p:spPr>
              <p:txBody>
                <a:bodyPr rtlCol="0" anchor="ctr"/>
                <a:lstStyle/>
                <a:p>
                  <a:pPr algn="ctr" defTabSz="914400">
                    <a:defRPr/>
                  </a:pPr>
                  <a:endParaRPr lang="en-US" kern="0" dirty="0">
                    <a:solidFill>
                      <a:sysClr val="window" lastClr="FFFFFF"/>
                    </a:solidFill>
                    <a:latin typeface="Segoe"/>
                  </a:endParaRPr>
                </a:p>
              </p:txBody>
            </p:sp>
          </p:grpSp>
          <p:sp>
            <p:nvSpPr>
              <p:cNvPr id="41" name="Rectangle 40"/>
              <p:cNvSpPr/>
              <p:nvPr/>
            </p:nvSpPr>
            <p:spPr bwMode="auto">
              <a:xfrm>
                <a:off x="1183880" y="4340003"/>
                <a:ext cx="1572768" cy="990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9" name="Picture 8"/>
            <p:cNvPicPr>
              <a:picLocks noChangeAspect="1"/>
            </p:cNvPicPr>
            <p:nvPr/>
          </p:nvPicPr>
          <p:blipFill rotWithShape="1">
            <a:blip r:embed="rId5" cstate="print">
              <a:extLst>
                <a:ext uri="{28A0092B-C50C-407E-A947-70E740481C1C}">
                  <a14:useLocalDpi xmlns:a14="http://schemas.microsoft.com/office/drawing/2010/main" val="0"/>
                </a:ext>
              </a:extLst>
            </a:blip>
            <a:srcRect/>
            <a:stretch/>
          </p:blipFill>
          <p:spPr>
            <a:xfrm>
              <a:off x="6949478" y="3124200"/>
              <a:ext cx="758815" cy="1500602"/>
            </a:xfrm>
            <a:prstGeom prst="rect">
              <a:avLst/>
            </a:prstGeom>
          </p:spPr>
        </p:pic>
        <p:pic>
          <p:nvPicPr>
            <p:cNvPr id="10" name="Picture 9"/>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7597339" y="3222722"/>
              <a:ext cx="609600" cy="1402080"/>
            </a:xfrm>
            <a:prstGeom prst="rect">
              <a:avLst/>
            </a:prstGeom>
          </p:spPr>
        </p:pic>
      </p:grpSp>
    </p:spTree>
    <p:extLst>
      <p:ext uri="{BB962C8B-B14F-4D97-AF65-F5344CB8AC3E}">
        <p14:creationId xmlns:p14="http://schemas.microsoft.com/office/powerpoint/2010/main" val="19886631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Time modifiers</a:t>
            </a:r>
            <a:br>
              <a:rPr lang="en-US" sz="3600" dirty="0">
                <a:solidFill>
                  <a:schemeClr val="tx2"/>
                </a:solidFill>
                <a:effectLst/>
                <a:latin typeface="+mj-lt"/>
                <a:ea typeface="+mj-ea"/>
                <a:cs typeface="+mj-cs"/>
              </a:rPr>
            </a:br>
            <a:endParaRPr lang="en-US" dirty="0"/>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819355481"/>
              </p:ext>
            </p:extLst>
          </p:nvPr>
        </p:nvGraphicFramePr>
        <p:xfrm>
          <a:off x="1097280" y="1295400"/>
          <a:ext cx="5532120" cy="3660247"/>
        </p:xfrm>
        <a:graphic>
          <a:graphicData uri="http://schemas.openxmlformats.org/drawingml/2006/table">
            <a:tbl>
              <a:tblPr firstRow="1">
                <a:tableStyleId>{3B4B98B0-60AC-42C2-AFA5-B58CD77FA1E5}</a:tableStyleId>
              </a:tblPr>
              <a:tblGrid>
                <a:gridCol w="2766060">
                  <a:extLst>
                    <a:ext uri="{9D8B030D-6E8A-4147-A177-3AD203B41FA5}">
                      <a16:colId xmlns:a16="http://schemas.microsoft.com/office/drawing/2014/main" val="1657028134"/>
                    </a:ext>
                  </a:extLst>
                </a:gridCol>
                <a:gridCol w="2766060">
                  <a:extLst>
                    <a:ext uri="{9D8B030D-6E8A-4147-A177-3AD203B41FA5}">
                      <a16:colId xmlns:a16="http://schemas.microsoft.com/office/drawing/2014/main" val="2685487998"/>
                    </a:ext>
                  </a:extLst>
                </a:gridCol>
              </a:tblGrid>
              <a:tr h="349857">
                <a:tc>
                  <a:txBody>
                    <a:bodyPr/>
                    <a:lstStyle/>
                    <a:p>
                      <a:r>
                        <a:rPr lang="en-US" sz="1700" dirty="0"/>
                        <a:t>Time unit </a:t>
                      </a:r>
                      <a:endParaRPr lang="en-US" sz="1700" b="1" dirty="0"/>
                    </a:p>
                  </a:txBody>
                  <a:tcPr marL="87464" marR="87464" marT="43732" marB="43732" anchor="ctr"/>
                </a:tc>
                <a:tc>
                  <a:txBody>
                    <a:bodyPr/>
                    <a:lstStyle/>
                    <a:p>
                      <a:r>
                        <a:rPr lang="en-US" sz="1700" dirty="0"/>
                        <a:t>Valid unit abbreviations </a:t>
                      </a:r>
                      <a:endParaRPr lang="en-US" sz="1700" b="1" dirty="0"/>
                    </a:p>
                  </a:txBody>
                  <a:tcPr marL="87464" marR="87464" marT="43732" marB="43732" anchor="ctr"/>
                </a:tc>
                <a:extLst>
                  <a:ext uri="{0D108BD9-81ED-4DB2-BD59-A6C34878D82A}">
                    <a16:rowId xmlns:a16="http://schemas.microsoft.com/office/drawing/2014/main" val="97972753"/>
                  </a:ext>
                </a:extLst>
              </a:tr>
              <a:tr h="349857">
                <a:tc>
                  <a:txBody>
                    <a:bodyPr/>
                    <a:lstStyle/>
                    <a:p>
                      <a:r>
                        <a:rPr lang="en-US" sz="1700" dirty="0"/>
                        <a:t>second </a:t>
                      </a:r>
                    </a:p>
                  </a:txBody>
                  <a:tcPr marL="87464" marR="87464" marT="43732" marB="43732" anchor="ctr"/>
                </a:tc>
                <a:tc>
                  <a:txBody>
                    <a:bodyPr/>
                    <a:lstStyle/>
                    <a:p>
                      <a:r>
                        <a:rPr lang="en-US" sz="1700"/>
                        <a:t>s, sec, secs, second, seconds </a:t>
                      </a:r>
                    </a:p>
                  </a:txBody>
                  <a:tcPr marL="87464" marR="87464" marT="43732" marB="43732" anchor="ctr"/>
                </a:tc>
                <a:extLst>
                  <a:ext uri="{0D108BD9-81ED-4DB2-BD59-A6C34878D82A}">
                    <a16:rowId xmlns:a16="http://schemas.microsoft.com/office/drawing/2014/main" val="3588142124"/>
                  </a:ext>
                </a:extLst>
              </a:tr>
              <a:tr h="349857">
                <a:tc>
                  <a:txBody>
                    <a:bodyPr/>
                    <a:lstStyle/>
                    <a:p>
                      <a:r>
                        <a:rPr lang="en-US" sz="1700"/>
                        <a:t>minute </a:t>
                      </a:r>
                    </a:p>
                  </a:txBody>
                  <a:tcPr marL="87464" marR="87464" marT="43732" marB="43732" anchor="ctr"/>
                </a:tc>
                <a:tc>
                  <a:txBody>
                    <a:bodyPr/>
                    <a:lstStyle/>
                    <a:p>
                      <a:r>
                        <a:rPr lang="en-US" sz="1700"/>
                        <a:t>m, min, minute, minutes </a:t>
                      </a:r>
                    </a:p>
                  </a:txBody>
                  <a:tcPr marL="87464" marR="87464" marT="43732" marB="43732" anchor="ctr"/>
                </a:tc>
                <a:extLst>
                  <a:ext uri="{0D108BD9-81ED-4DB2-BD59-A6C34878D82A}">
                    <a16:rowId xmlns:a16="http://schemas.microsoft.com/office/drawing/2014/main" val="636032095"/>
                  </a:ext>
                </a:extLst>
              </a:tr>
              <a:tr h="349857">
                <a:tc>
                  <a:txBody>
                    <a:bodyPr/>
                    <a:lstStyle/>
                    <a:p>
                      <a:r>
                        <a:rPr lang="en-US" sz="1700"/>
                        <a:t>hour </a:t>
                      </a:r>
                    </a:p>
                  </a:txBody>
                  <a:tcPr marL="87464" marR="87464" marT="43732" marB="43732" anchor="ctr"/>
                </a:tc>
                <a:tc>
                  <a:txBody>
                    <a:bodyPr/>
                    <a:lstStyle/>
                    <a:p>
                      <a:r>
                        <a:rPr lang="en-US" sz="1700"/>
                        <a:t>h, hr, hrs, hour, hours </a:t>
                      </a:r>
                    </a:p>
                  </a:txBody>
                  <a:tcPr marL="87464" marR="87464" marT="43732" marB="43732" anchor="ctr"/>
                </a:tc>
                <a:extLst>
                  <a:ext uri="{0D108BD9-81ED-4DB2-BD59-A6C34878D82A}">
                    <a16:rowId xmlns:a16="http://schemas.microsoft.com/office/drawing/2014/main" val="3929013950"/>
                  </a:ext>
                </a:extLst>
              </a:tr>
              <a:tr h="349857">
                <a:tc>
                  <a:txBody>
                    <a:bodyPr/>
                    <a:lstStyle/>
                    <a:p>
                      <a:r>
                        <a:rPr lang="en-US" sz="1700"/>
                        <a:t>day </a:t>
                      </a:r>
                    </a:p>
                  </a:txBody>
                  <a:tcPr marL="87464" marR="87464" marT="43732" marB="43732" anchor="ctr"/>
                </a:tc>
                <a:tc>
                  <a:txBody>
                    <a:bodyPr/>
                    <a:lstStyle/>
                    <a:p>
                      <a:r>
                        <a:rPr lang="en-US" sz="1700"/>
                        <a:t>d, day, days </a:t>
                      </a:r>
                    </a:p>
                  </a:txBody>
                  <a:tcPr marL="87464" marR="87464" marT="43732" marB="43732" anchor="ctr"/>
                </a:tc>
                <a:extLst>
                  <a:ext uri="{0D108BD9-81ED-4DB2-BD59-A6C34878D82A}">
                    <a16:rowId xmlns:a16="http://schemas.microsoft.com/office/drawing/2014/main" val="1660529955"/>
                  </a:ext>
                </a:extLst>
              </a:tr>
              <a:tr h="349857">
                <a:tc>
                  <a:txBody>
                    <a:bodyPr/>
                    <a:lstStyle/>
                    <a:p>
                      <a:r>
                        <a:rPr lang="en-US" sz="1700"/>
                        <a:t>week </a:t>
                      </a:r>
                    </a:p>
                  </a:txBody>
                  <a:tcPr marL="87464" marR="87464" marT="43732" marB="43732" anchor="ctr"/>
                </a:tc>
                <a:tc>
                  <a:txBody>
                    <a:bodyPr/>
                    <a:lstStyle/>
                    <a:p>
                      <a:r>
                        <a:rPr lang="en-US" sz="1700"/>
                        <a:t>w, week, weeks </a:t>
                      </a:r>
                    </a:p>
                  </a:txBody>
                  <a:tcPr marL="87464" marR="87464" marT="43732" marB="43732" anchor="ctr"/>
                </a:tc>
                <a:extLst>
                  <a:ext uri="{0D108BD9-81ED-4DB2-BD59-A6C34878D82A}">
                    <a16:rowId xmlns:a16="http://schemas.microsoft.com/office/drawing/2014/main" val="2854637876"/>
                  </a:ext>
                </a:extLst>
              </a:tr>
              <a:tr h="349857">
                <a:tc>
                  <a:txBody>
                    <a:bodyPr/>
                    <a:lstStyle/>
                    <a:p>
                      <a:r>
                        <a:rPr lang="en-US" sz="1700"/>
                        <a:t>month </a:t>
                      </a:r>
                    </a:p>
                  </a:txBody>
                  <a:tcPr marL="87464" marR="87464" marT="43732" marB="43732" anchor="ctr"/>
                </a:tc>
                <a:tc>
                  <a:txBody>
                    <a:bodyPr/>
                    <a:lstStyle/>
                    <a:p>
                      <a:r>
                        <a:rPr lang="en-US" sz="1700"/>
                        <a:t>mon, month, months </a:t>
                      </a:r>
                    </a:p>
                  </a:txBody>
                  <a:tcPr marL="87464" marR="87464" marT="43732" marB="43732" anchor="ctr"/>
                </a:tc>
                <a:extLst>
                  <a:ext uri="{0D108BD9-81ED-4DB2-BD59-A6C34878D82A}">
                    <a16:rowId xmlns:a16="http://schemas.microsoft.com/office/drawing/2014/main" val="3180933128"/>
                  </a:ext>
                </a:extLst>
              </a:tr>
              <a:tr h="349857">
                <a:tc>
                  <a:txBody>
                    <a:bodyPr/>
                    <a:lstStyle/>
                    <a:p>
                      <a:r>
                        <a:rPr lang="en-US" sz="1700"/>
                        <a:t>quarter </a:t>
                      </a:r>
                    </a:p>
                  </a:txBody>
                  <a:tcPr marL="87464" marR="87464" marT="43732" marB="43732" anchor="ctr"/>
                </a:tc>
                <a:tc>
                  <a:txBody>
                    <a:bodyPr/>
                    <a:lstStyle/>
                    <a:p>
                      <a:r>
                        <a:rPr lang="fr-FR" sz="1700"/>
                        <a:t>q, qtr, qtrs, quarter, quarters </a:t>
                      </a:r>
                    </a:p>
                  </a:txBody>
                  <a:tcPr marL="87464" marR="87464" marT="43732" marB="43732" anchor="ctr"/>
                </a:tc>
                <a:extLst>
                  <a:ext uri="{0D108BD9-81ED-4DB2-BD59-A6C34878D82A}">
                    <a16:rowId xmlns:a16="http://schemas.microsoft.com/office/drawing/2014/main" val="1484642663"/>
                  </a:ext>
                </a:extLst>
              </a:tr>
              <a:tr h="349857">
                <a:tc>
                  <a:txBody>
                    <a:bodyPr/>
                    <a:lstStyle/>
                    <a:p>
                      <a:r>
                        <a:rPr lang="en-US" sz="1700"/>
                        <a:t>year </a:t>
                      </a:r>
                    </a:p>
                  </a:txBody>
                  <a:tcPr marL="87464" marR="87464" marT="43732" marB="43732" anchor="ctr"/>
                </a:tc>
                <a:tc>
                  <a:txBody>
                    <a:bodyPr/>
                    <a:lstStyle/>
                    <a:p>
                      <a:r>
                        <a:rPr lang="en-US" sz="1700" dirty="0"/>
                        <a:t>y, </a:t>
                      </a:r>
                      <a:r>
                        <a:rPr lang="en-US" sz="1700" dirty="0" err="1"/>
                        <a:t>yr</a:t>
                      </a:r>
                      <a:r>
                        <a:rPr lang="en-US" sz="1700" dirty="0"/>
                        <a:t>, </a:t>
                      </a:r>
                      <a:r>
                        <a:rPr lang="en-US" sz="1700" dirty="0" err="1"/>
                        <a:t>yrs</a:t>
                      </a:r>
                      <a:r>
                        <a:rPr lang="en-US" sz="1700" dirty="0"/>
                        <a:t>, year, years </a:t>
                      </a:r>
                    </a:p>
                  </a:txBody>
                  <a:tcPr marL="87464" marR="87464" marT="43732" marB="43732" anchor="ctr"/>
                </a:tc>
                <a:extLst>
                  <a:ext uri="{0D108BD9-81ED-4DB2-BD59-A6C34878D82A}">
                    <a16:rowId xmlns:a16="http://schemas.microsoft.com/office/drawing/2014/main" val="1562329231"/>
                  </a:ext>
                </a:extLst>
              </a:tr>
            </a:tbl>
          </a:graphicData>
        </a:graphic>
      </p:graphicFrame>
      <p:pic>
        <p:nvPicPr>
          <p:cNvPr id="2" name="Picture 1"/>
          <p:cNvPicPr>
            <a:picLocks noChangeAspect="1"/>
          </p:cNvPicPr>
          <p:nvPr/>
        </p:nvPicPr>
        <p:blipFill>
          <a:blip r:embed="rId2"/>
          <a:stretch>
            <a:fillRect/>
          </a:stretch>
        </p:blipFill>
        <p:spPr>
          <a:xfrm>
            <a:off x="6858000" y="533401"/>
            <a:ext cx="4533984" cy="3534854"/>
          </a:xfrm>
          <a:prstGeom prst="rect">
            <a:avLst/>
          </a:prstGeom>
          <a:ln>
            <a:solidFill>
              <a:schemeClr val="accent1"/>
            </a:solidFill>
          </a:ln>
        </p:spPr>
      </p:pic>
    </p:spTree>
    <p:extLst>
      <p:ext uri="{BB962C8B-B14F-4D97-AF65-F5344CB8AC3E}">
        <p14:creationId xmlns:p14="http://schemas.microsoft.com/office/powerpoint/2010/main" val="14051034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Filtering search results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2367442"/>
            <a:ext cx="10058400" cy="3501651"/>
          </a:xfrm>
        </p:spPr>
        <p:txBody>
          <a:bodyPr/>
          <a:lstStyle/>
          <a:p>
            <a:r>
              <a:rPr lang="en-US" dirty="0" smtClean="0"/>
              <a:t>Filters can be simple, e.g. </a:t>
            </a:r>
            <a:r>
              <a:rPr lang="en-US" dirty="0" err="1" smtClean="0">
                <a:latin typeface="Courier New" panose="02070309020205020404" pitchFamily="49" charset="0"/>
                <a:cs typeface="Courier New" panose="02070309020205020404" pitchFamily="49" charset="0"/>
              </a:rPr>
              <a:t>http_status_code</a:t>
            </a:r>
            <a:r>
              <a:rPr lang="en-US" dirty="0" smtClean="0">
                <a:latin typeface="Courier New" panose="02070309020205020404" pitchFamily="49" charset="0"/>
                <a:cs typeface="Courier New" panose="02070309020205020404" pitchFamily="49" charset="0"/>
              </a:rPr>
              <a:t>=200</a:t>
            </a:r>
          </a:p>
          <a:p>
            <a:r>
              <a:rPr lang="en-US" dirty="0" smtClean="0"/>
              <a:t> …or more complicated, e.g</a:t>
            </a:r>
            <a:r>
              <a:rPr lang="en-US" dirty="0"/>
              <a:t>. </a:t>
            </a:r>
            <a:r>
              <a:rPr lang="en-US" dirty="0">
                <a:latin typeface="Courier New" panose="02070309020205020404" pitchFamily="49" charset="0"/>
                <a:cs typeface="Courier New" panose="02070309020205020404" pitchFamily="49" charset="0"/>
              </a:rPr>
              <a:t>index=main (/booking OR /destinations) </a:t>
            </a:r>
            <a:r>
              <a:rPr lang="en-US" dirty="0" smtClean="0">
                <a:latin typeface="Courier New" panose="02070309020205020404" pitchFamily="49" charset="0"/>
                <a:cs typeface="Courier New" panose="02070309020205020404" pitchFamily="49" charset="0"/>
              </a:rPr>
              <a:t>AND 200</a:t>
            </a:r>
          </a:p>
          <a:p>
            <a:r>
              <a:rPr lang="en-US" dirty="0" smtClean="0">
                <a:cs typeface="Courier New" panose="02070309020205020404" pitchFamily="49" charset="0"/>
              </a:rPr>
              <a:t>Can use wildcards (*) and functions (e.g. regex)</a:t>
            </a:r>
            <a:endParaRPr lang="en-US" dirty="0">
              <a:cs typeface="Courier New" panose="02070309020205020404" pitchFamily="49" charset="0"/>
            </a:endParaRPr>
          </a:p>
        </p:txBody>
      </p:sp>
      <p:pic>
        <p:nvPicPr>
          <p:cNvPr id="2" name="Picture 1"/>
          <p:cNvPicPr>
            <a:picLocks noChangeAspect="1"/>
          </p:cNvPicPr>
          <p:nvPr/>
        </p:nvPicPr>
        <p:blipFill>
          <a:blip r:embed="rId2"/>
          <a:stretch>
            <a:fillRect/>
          </a:stretch>
        </p:blipFill>
        <p:spPr>
          <a:xfrm>
            <a:off x="6030515" y="995652"/>
            <a:ext cx="5125165" cy="1371791"/>
          </a:xfrm>
          <a:prstGeom prst="rect">
            <a:avLst/>
          </a:prstGeom>
        </p:spPr>
      </p:pic>
    </p:spTree>
    <p:extLst>
      <p:ext uri="{BB962C8B-B14F-4D97-AF65-F5344CB8AC3E}">
        <p14:creationId xmlns:p14="http://schemas.microsoft.com/office/powerpoint/2010/main" val="30010965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stats</a:t>
            </a:r>
            <a:endParaRPr lang="en-US" dirty="0"/>
          </a:p>
        </p:txBody>
      </p:sp>
      <p:sp>
        <p:nvSpPr>
          <p:cNvPr id="6" name="Content Placeholder 5"/>
          <p:cNvSpPr>
            <a:spLocks noGrp="1"/>
          </p:cNvSpPr>
          <p:nvPr>
            <p:ph idx="1"/>
          </p:nvPr>
        </p:nvSpPr>
        <p:spPr/>
        <p:txBody>
          <a:bodyPr/>
          <a:lstStyle/>
          <a:p>
            <a:r>
              <a:rPr lang="en-US" dirty="0"/>
              <a:t>Count events</a:t>
            </a:r>
          </a:p>
        </p:txBody>
      </p:sp>
      <p:graphicFrame>
        <p:nvGraphicFramePr>
          <p:cNvPr id="2" name="Table 1"/>
          <p:cNvGraphicFramePr>
            <a:graphicFrameLocks noGrp="1"/>
          </p:cNvGraphicFramePr>
          <p:nvPr/>
        </p:nvGraphicFramePr>
        <p:xfrm>
          <a:off x="838200" y="3406934"/>
          <a:ext cx="10515600" cy="1188720"/>
        </p:xfrm>
        <a:graphic>
          <a:graphicData uri="http://schemas.openxmlformats.org/drawingml/2006/table">
            <a:tbl>
              <a:tblPr/>
              <a:tblGrid>
                <a:gridCol w="2628900">
                  <a:extLst>
                    <a:ext uri="{9D8B030D-6E8A-4147-A177-3AD203B41FA5}">
                      <a16:colId xmlns:a16="http://schemas.microsoft.com/office/drawing/2014/main" val="3666625476"/>
                    </a:ext>
                  </a:extLst>
                </a:gridCol>
                <a:gridCol w="2628900">
                  <a:extLst>
                    <a:ext uri="{9D8B030D-6E8A-4147-A177-3AD203B41FA5}">
                      <a16:colId xmlns:a16="http://schemas.microsoft.com/office/drawing/2014/main" val="3366353553"/>
                    </a:ext>
                  </a:extLst>
                </a:gridCol>
                <a:gridCol w="2628900">
                  <a:extLst>
                    <a:ext uri="{9D8B030D-6E8A-4147-A177-3AD203B41FA5}">
                      <a16:colId xmlns:a16="http://schemas.microsoft.com/office/drawing/2014/main" val="2811788026"/>
                    </a:ext>
                  </a:extLst>
                </a:gridCol>
                <a:gridCol w="2628900">
                  <a:extLst>
                    <a:ext uri="{9D8B030D-6E8A-4147-A177-3AD203B41FA5}">
                      <a16:colId xmlns:a16="http://schemas.microsoft.com/office/drawing/2014/main" val="220904404"/>
                    </a:ext>
                  </a:extLst>
                </a:gridCol>
              </a:tblGrid>
              <a:tr h="0">
                <a:tc>
                  <a:txBody>
                    <a:bodyPr/>
                    <a:lstStyle/>
                    <a:p>
                      <a:pPr>
                        <a:buFont typeface="Arial" panose="020B0604020202020204" pitchFamily="34" charset="0"/>
                        <a:buChar char="•"/>
                      </a:pPr>
                      <a:r>
                        <a:rPr lang="en-US"/>
                        <a:t>count</a:t>
                      </a:r>
                    </a:p>
                    <a:p>
                      <a:pPr>
                        <a:buFont typeface="Arial" panose="020B0604020202020204" pitchFamily="34" charset="0"/>
                        <a:buChar char="•"/>
                      </a:pPr>
                      <a:r>
                        <a:rPr lang="en-US"/>
                        <a:t>distinct_count</a:t>
                      </a:r>
                    </a:p>
                    <a:p>
                      <a:pPr>
                        <a:buFont typeface="Arial" panose="020B0604020202020204" pitchFamily="34" charset="0"/>
                        <a:buChar char="•"/>
                      </a:pPr>
                      <a:r>
                        <a:rPr lang="en-US"/>
                        <a:t>earliest</a:t>
                      </a:r>
                    </a:p>
                  </a:txBody>
                  <a:tcPr anchor="ctr">
                    <a:lnL>
                      <a:noFill/>
                    </a:lnL>
                    <a:lnR>
                      <a:noFill/>
                    </a:lnR>
                    <a:lnT>
                      <a:noFill/>
                    </a:lnT>
                    <a:lnB>
                      <a:noFill/>
                    </a:lnB>
                  </a:tcPr>
                </a:tc>
                <a:tc>
                  <a:txBody>
                    <a:bodyPr/>
                    <a:lstStyle/>
                    <a:p>
                      <a:pPr>
                        <a:buFont typeface="Arial" panose="020B0604020202020204" pitchFamily="34" charset="0"/>
                        <a:buChar char="•"/>
                      </a:pPr>
                      <a:r>
                        <a:rPr lang="en-US"/>
                        <a:t>estdc</a:t>
                      </a:r>
                    </a:p>
                    <a:p>
                      <a:pPr>
                        <a:buFont typeface="Arial" panose="020B0604020202020204" pitchFamily="34" charset="0"/>
                        <a:buChar char="•"/>
                      </a:pPr>
                      <a:r>
                        <a:rPr lang="en-US"/>
                        <a:t>estdc_error</a:t>
                      </a:r>
                    </a:p>
                    <a:p>
                      <a:pPr>
                        <a:buFont typeface="Arial" panose="020B0604020202020204" pitchFamily="34" charset="0"/>
                        <a:buChar char="•"/>
                      </a:pPr>
                      <a:r>
                        <a:rPr lang="en-US"/>
                        <a:t>first</a:t>
                      </a:r>
                    </a:p>
                  </a:txBody>
                  <a:tcPr anchor="ctr">
                    <a:lnL>
                      <a:noFill/>
                    </a:lnL>
                    <a:lnR>
                      <a:noFill/>
                    </a:lnR>
                    <a:lnT>
                      <a:noFill/>
                    </a:lnT>
                    <a:lnB>
                      <a:noFill/>
                    </a:lnB>
                  </a:tcPr>
                </a:tc>
                <a:tc>
                  <a:txBody>
                    <a:bodyPr/>
                    <a:lstStyle/>
                    <a:p>
                      <a:pPr>
                        <a:buFont typeface="Arial" panose="020B0604020202020204" pitchFamily="34" charset="0"/>
                        <a:buChar char="•"/>
                      </a:pPr>
                      <a:r>
                        <a:rPr lang="en-US"/>
                        <a:t>latest</a:t>
                      </a:r>
                    </a:p>
                    <a:p>
                      <a:pPr>
                        <a:buFont typeface="Arial" panose="020B0604020202020204" pitchFamily="34" charset="0"/>
                        <a:buChar char="•"/>
                      </a:pPr>
                      <a:r>
                        <a:rPr lang="en-US"/>
                        <a:t>last</a:t>
                      </a:r>
                    </a:p>
                    <a:p>
                      <a:pPr>
                        <a:buFont typeface="Arial" panose="020B0604020202020204" pitchFamily="34" charset="0"/>
                        <a:buChar char="•"/>
                      </a:pPr>
                      <a:r>
                        <a:rPr lang="en-US"/>
                        <a:t>list</a:t>
                      </a:r>
                    </a:p>
                  </a:txBody>
                  <a:tcPr anchor="ctr">
                    <a:lnL>
                      <a:noFill/>
                    </a:lnL>
                    <a:lnR>
                      <a:noFill/>
                    </a:lnR>
                    <a:lnT>
                      <a:noFill/>
                    </a:lnT>
                    <a:lnB>
                      <a:noFill/>
                    </a:lnB>
                  </a:tcPr>
                </a:tc>
                <a:tc>
                  <a:txBody>
                    <a:bodyPr/>
                    <a:lstStyle/>
                    <a:p>
                      <a:pPr>
                        <a:buFont typeface="Arial" panose="020B0604020202020204" pitchFamily="34" charset="0"/>
                        <a:buChar char="•"/>
                      </a:pPr>
                      <a:r>
                        <a:rPr lang="en-US" dirty="0"/>
                        <a:t>max</a:t>
                      </a:r>
                    </a:p>
                    <a:p>
                      <a:pPr>
                        <a:buFont typeface="Arial" panose="020B0604020202020204" pitchFamily="34" charset="0"/>
                        <a:buChar char="•"/>
                      </a:pPr>
                      <a:r>
                        <a:rPr lang="en-US" dirty="0"/>
                        <a:t>min</a:t>
                      </a:r>
                    </a:p>
                    <a:p>
                      <a:pPr>
                        <a:buFont typeface="Arial" panose="020B0604020202020204" pitchFamily="34" charset="0"/>
                        <a:buChar char="•"/>
                      </a:pPr>
                      <a:r>
                        <a:rPr lang="en-US" dirty="0"/>
                        <a:t>mode</a:t>
                      </a:r>
                    </a:p>
                    <a:p>
                      <a:pPr>
                        <a:buFont typeface="Arial" panose="020B0604020202020204" pitchFamily="34" charset="0"/>
                        <a:buChar char="•"/>
                      </a:pPr>
                      <a:r>
                        <a:rPr lang="en-US" dirty="0"/>
                        <a:t>values</a:t>
                      </a:r>
                    </a:p>
                  </a:txBody>
                  <a:tcPr anchor="ctr">
                    <a:lnL>
                      <a:noFill/>
                    </a:lnL>
                    <a:lnR>
                      <a:noFill/>
                    </a:lnR>
                    <a:lnT>
                      <a:noFill/>
                    </a:lnT>
                    <a:lnB>
                      <a:noFill/>
                    </a:lnB>
                  </a:tcPr>
                </a:tc>
                <a:extLst>
                  <a:ext uri="{0D108BD9-81ED-4DB2-BD59-A6C34878D82A}">
                    <a16:rowId xmlns:a16="http://schemas.microsoft.com/office/drawing/2014/main" val="3076158233"/>
                  </a:ext>
                </a:extLst>
              </a:tr>
            </a:tbl>
          </a:graphicData>
        </a:graphic>
      </p:graphicFrame>
      <p:pic>
        <p:nvPicPr>
          <p:cNvPr id="3" name="Picture 2"/>
          <p:cNvPicPr>
            <a:picLocks noChangeAspect="1"/>
          </p:cNvPicPr>
          <p:nvPr/>
        </p:nvPicPr>
        <p:blipFill>
          <a:blip r:embed="rId2"/>
          <a:stretch>
            <a:fillRect/>
          </a:stretch>
        </p:blipFill>
        <p:spPr>
          <a:xfrm>
            <a:off x="6440147" y="1137201"/>
            <a:ext cx="4715533" cy="1200318"/>
          </a:xfrm>
          <a:prstGeom prst="rect">
            <a:avLst/>
          </a:prstGeom>
        </p:spPr>
      </p:pic>
    </p:spTree>
    <p:extLst>
      <p:ext uri="{BB962C8B-B14F-4D97-AF65-F5344CB8AC3E}">
        <p14:creationId xmlns:p14="http://schemas.microsoft.com/office/powerpoint/2010/main" val="22177873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top/rare</a:t>
            </a:r>
            <a:endParaRPr lang="en-US" dirty="0"/>
          </a:p>
        </p:txBody>
      </p:sp>
      <p:sp>
        <p:nvSpPr>
          <p:cNvPr id="6" name="Content Placeholder 5"/>
          <p:cNvSpPr>
            <a:spLocks noGrp="1"/>
          </p:cNvSpPr>
          <p:nvPr>
            <p:ph idx="1"/>
          </p:nvPr>
        </p:nvSpPr>
        <p:spPr/>
        <p:txBody>
          <a:bodyPr/>
          <a:lstStyle/>
          <a:p>
            <a:r>
              <a:rPr lang="en-US" dirty="0"/>
              <a:t>Get a summarized table based on fields</a:t>
            </a:r>
          </a:p>
        </p:txBody>
      </p:sp>
      <p:pic>
        <p:nvPicPr>
          <p:cNvPr id="2" name="Picture 1"/>
          <p:cNvPicPr>
            <a:picLocks noChangeAspect="1"/>
          </p:cNvPicPr>
          <p:nvPr/>
        </p:nvPicPr>
        <p:blipFill>
          <a:blip r:embed="rId2"/>
          <a:stretch>
            <a:fillRect/>
          </a:stretch>
        </p:blipFill>
        <p:spPr>
          <a:xfrm>
            <a:off x="8839200" y="1205678"/>
            <a:ext cx="2648320" cy="1171739"/>
          </a:xfrm>
          <a:prstGeom prst="rect">
            <a:avLst/>
          </a:prstGeom>
        </p:spPr>
      </p:pic>
    </p:spTree>
    <p:extLst>
      <p:ext uri="{BB962C8B-B14F-4D97-AF65-F5344CB8AC3E}">
        <p14:creationId xmlns:p14="http://schemas.microsoft.com/office/powerpoint/2010/main" val="414391390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chart, </a:t>
            </a:r>
            <a:r>
              <a:rPr lang="en-US" sz="3600" dirty="0" err="1">
                <a:solidFill>
                  <a:schemeClr val="tx2"/>
                </a:solidFill>
                <a:effectLst/>
                <a:latin typeface="+mj-lt"/>
                <a:ea typeface="+mj-ea"/>
                <a:cs typeface="+mj-cs"/>
              </a:rPr>
              <a:t>timechart</a:t>
            </a:r>
            <a:endParaRPr lang="en-US" dirty="0"/>
          </a:p>
        </p:txBody>
      </p:sp>
      <p:sp>
        <p:nvSpPr>
          <p:cNvPr id="6" name="Content Placeholder 5"/>
          <p:cNvSpPr>
            <a:spLocks noGrp="1"/>
          </p:cNvSpPr>
          <p:nvPr>
            <p:ph idx="1"/>
          </p:nvPr>
        </p:nvSpPr>
        <p:spPr/>
        <p:txBody>
          <a:bodyPr/>
          <a:lstStyle/>
          <a:p>
            <a:endParaRPr lang="en-US" dirty="0"/>
          </a:p>
        </p:txBody>
      </p:sp>
      <p:pic>
        <p:nvPicPr>
          <p:cNvPr id="2" name="Picture 1"/>
          <p:cNvPicPr>
            <a:picLocks noChangeAspect="1"/>
          </p:cNvPicPr>
          <p:nvPr/>
        </p:nvPicPr>
        <p:blipFill>
          <a:blip r:embed="rId2"/>
          <a:stretch>
            <a:fillRect/>
          </a:stretch>
        </p:blipFill>
        <p:spPr>
          <a:xfrm>
            <a:off x="7478517" y="1162810"/>
            <a:ext cx="3677163" cy="1257475"/>
          </a:xfrm>
          <a:prstGeom prst="rect">
            <a:avLst/>
          </a:prstGeom>
        </p:spPr>
      </p:pic>
      <p:pic>
        <p:nvPicPr>
          <p:cNvPr id="3" name="Picture 2"/>
          <p:cNvPicPr>
            <a:picLocks noChangeAspect="1"/>
          </p:cNvPicPr>
          <p:nvPr/>
        </p:nvPicPr>
        <p:blipFill>
          <a:blip r:embed="rId3"/>
          <a:stretch>
            <a:fillRect/>
          </a:stretch>
        </p:blipFill>
        <p:spPr>
          <a:xfrm>
            <a:off x="959149" y="2420285"/>
            <a:ext cx="7216035" cy="2592113"/>
          </a:xfrm>
          <a:prstGeom prst="rect">
            <a:avLst/>
          </a:prstGeom>
        </p:spPr>
      </p:pic>
      <p:pic>
        <p:nvPicPr>
          <p:cNvPr id="5" name="Picture 4"/>
          <p:cNvPicPr>
            <a:picLocks noChangeAspect="1"/>
          </p:cNvPicPr>
          <p:nvPr/>
        </p:nvPicPr>
        <p:blipFill>
          <a:blip r:embed="rId4"/>
          <a:stretch>
            <a:fillRect/>
          </a:stretch>
        </p:blipFill>
        <p:spPr>
          <a:xfrm>
            <a:off x="8095233" y="3249858"/>
            <a:ext cx="3118627" cy="2337091"/>
          </a:xfrm>
          <a:prstGeom prst="rect">
            <a:avLst/>
          </a:prstGeom>
        </p:spPr>
      </p:pic>
    </p:spTree>
    <p:extLst>
      <p:ext uri="{BB962C8B-B14F-4D97-AF65-F5344CB8AC3E}">
        <p14:creationId xmlns:p14="http://schemas.microsoft.com/office/powerpoint/2010/main" val="2359532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a:t>
            </a:r>
            <a:r>
              <a:rPr lang="en-US" sz="3600" dirty="0" err="1">
                <a:solidFill>
                  <a:schemeClr val="tx2"/>
                </a:solidFill>
                <a:effectLst/>
                <a:latin typeface="+mj-lt"/>
                <a:ea typeface="+mj-ea"/>
                <a:cs typeface="+mj-cs"/>
              </a:rPr>
              <a:t>eval</a:t>
            </a:r>
            <a:r>
              <a:rPr lang="en-US" sz="3600" dirty="0">
                <a:solidFill>
                  <a:schemeClr val="tx2"/>
                </a:solidFill>
                <a:effectLst/>
                <a:latin typeface="+mj-lt"/>
                <a:ea typeface="+mj-ea"/>
                <a:cs typeface="+mj-cs"/>
              </a:rPr>
              <a:t> </a:t>
            </a:r>
            <a:endParaRPr lang="en-US" dirty="0"/>
          </a:p>
        </p:txBody>
      </p:sp>
      <p:sp>
        <p:nvSpPr>
          <p:cNvPr id="6" name="Content Placeholder 5"/>
          <p:cNvSpPr>
            <a:spLocks noGrp="1"/>
          </p:cNvSpPr>
          <p:nvPr>
            <p:ph idx="1"/>
          </p:nvPr>
        </p:nvSpPr>
        <p:spPr/>
        <p:txBody>
          <a:bodyPr/>
          <a:lstStyle/>
          <a:p>
            <a:r>
              <a:rPr lang="en-US" dirty="0"/>
              <a:t>Store result of evaluation in a field</a:t>
            </a:r>
          </a:p>
        </p:txBody>
      </p:sp>
      <p:pic>
        <p:nvPicPr>
          <p:cNvPr id="2" name="Picture 1"/>
          <p:cNvPicPr>
            <a:picLocks noChangeAspect="1"/>
          </p:cNvPicPr>
          <p:nvPr/>
        </p:nvPicPr>
        <p:blipFill>
          <a:blip r:embed="rId2"/>
          <a:stretch>
            <a:fillRect/>
          </a:stretch>
        </p:blipFill>
        <p:spPr>
          <a:xfrm>
            <a:off x="1219200" y="2514600"/>
            <a:ext cx="7320803" cy="3651721"/>
          </a:xfrm>
          <a:prstGeom prst="rect">
            <a:avLst/>
          </a:prstGeom>
        </p:spPr>
      </p:pic>
    </p:spTree>
    <p:extLst>
      <p:ext uri="{BB962C8B-B14F-4D97-AF65-F5344CB8AC3E}">
        <p14:creationId xmlns:p14="http://schemas.microsoft.com/office/powerpoint/2010/main" val="40997783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rex </a:t>
            </a:r>
            <a:endParaRPr lang="en-US" dirty="0"/>
          </a:p>
        </p:txBody>
      </p:sp>
      <p:sp>
        <p:nvSpPr>
          <p:cNvPr id="6" name="Content Placeholder 5"/>
          <p:cNvSpPr>
            <a:spLocks noGrp="1"/>
          </p:cNvSpPr>
          <p:nvPr>
            <p:ph idx="1"/>
          </p:nvPr>
        </p:nvSpPr>
        <p:spPr/>
        <p:txBody>
          <a:bodyPr/>
          <a:lstStyle/>
          <a:p>
            <a:r>
              <a:rPr lang="en-US" dirty="0"/>
              <a:t>Regular Expressions!!</a:t>
            </a:r>
          </a:p>
          <a:p>
            <a:r>
              <a:rPr lang="en-US" dirty="0"/>
              <a:t>Match patterns</a:t>
            </a:r>
          </a:p>
          <a:p>
            <a:r>
              <a:rPr lang="en-US" dirty="0"/>
              <a:t>Parse out substrings (runtime field extraction)</a:t>
            </a:r>
          </a:p>
        </p:txBody>
      </p:sp>
      <p:pic>
        <p:nvPicPr>
          <p:cNvPr id="2" name="Picture 1"/>
          <p:cNvPicPr>
            <a:picLocks noChangeAspect="1"/>
          </p:cNvPicPr>
          <p:nvPr/>
        </p:nvPicPr>
        <p:blipFill>
          <a:blip r:embed="rId2"/>
          <a:stretch>
            <a:fillRect/>
          </a:stretch>
        </p:blipFill>
        <p:spPr>
          <a:xfrm>
            <a:off x="1097280" y="3837094"/>
            <a:ext cx="7268589" cy="466790"/>
          </a:xfrm>
          <a:prstGeom prst="rect">
            <a:avLst/>
          </a:prstGeom>
        </p:spPr>
      </p:pic>
      <p:pic>
        <p:nvPicPr>
          <p:cNvPr id="3" name="Picture 2"/>
          <p:cNvPicPr>
            <a:picLocks noChangeAspect="1"/>
          </p:cNvPicPr>
          <p:nvPr/>
        </p:nvPicPr>
        <p:blipFill>
          <a:blip r:embed="rId3"/>
          <a:stretch>
            <a:fillRect/>
          </a:stretch>
        </p:blipFill>
        <p:spPr>
          <a:xfrm>
            <a:off x="1600200" y="4303884"/>
            <a:ext cx="5963291" cy="1787750"/>
          </a:xfrm>
          <a:prstGeom prst="rect">
            <a:avLst/>
          </a:prstGeom>
          <a:ln>
            <a:solidFill>
              <a:schemeClr val="accent1"/>
            </a:solidFill>
          </a:ln>
        </p:spPr>
      </p:pic>
    </p:spTree>
    <p:extLst>
      <p:ext uri="{BB962C8B-B14F-4D97-AF65-F5344CB8AC3E}">
        <p14:creationId xmlns:p14="http://schemas.microsoft.com/office/powerpoint/2010/main" val="29913557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3: Search Processing Language</a:t>
            </a:r>
          </a:p>
        </p:txBody>
      </p:sp>
      <p:sp>
        <p:nvSpPr>
          <p:cNvPr id="4" name="Text Placeholder 3"/>
          <p:cNvSpPr>
            <a:spLocks noGrp="1"/>
          </p:cNvSpPr>
          <p:nvPr>
            <p:ph type="body" sz="quarter" idx="10"/>
          </p:nvPr>
        </p:nvSpPr>
        <p:spPr/>
        <p:txBody>
          <a:bodyPr/>
          <a:lstStyle/>
          <a:p>
            <a:pPr algn="l"/>
            <a:r>
              <a:rPr lang="en-US" sz="2400" dirty="0"/>
              <a:t>Estimated Duration: 45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
        <p:nvSpPr>
          <p:cNvPr id="5" name="Rectangle 1">
            <a:extLst>
              <a:ext uri="{FF2B5EF4-FFF2-40B4-BE49-F238E27FC236}">
                <a16:creationId xmlns:a16="http://schemas.microsoft.com/office/drawing/2014/main" id="{03499815-5638-EE4C-AFBC-EA82E910CEC5}"/>
              </a:ext>
            </a:extLst>
          </p:cNvPr>
          <p:cNvSpPr>
            <a:spLocks noGrp="1" noChangeArrowheads="1"/>
          </p:cNvSpPr>
          <p:nvPr>
            <p:ph type="subTitle" idx="1"/>
          </p:nvPr>
        </p:nvSpPr>
        <p:spPr bwMode="auto">
          <a:xfrm>
            <a:off x="762000" y="2397947"/>
            <a:ext cx="10668000" cy="20621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42792" tIns="0" rIns="0" bIns="0" numCol="2"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Anatomy of a Search, </a:t>
            </a:r>
            <a:r>
              <a:rPr kumimoji="0" lang="en-US" altLang="en-US" sz="1200" b="0" i="0" u="none" strike="noStrike" cap="none" normalizeH="0" baseline="0" dirty="0">
                <a:ln>
                  <a:noFill/>
                </a:ln>
                <a:effectLst/>
                <a:latin typeface="Calibri" panose="020F0502020204030204" pitchFamily="34" charset="0"/>
              </a:rPr>
              <a:t>Page 54</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pipeline, </a:t>
            </a:r>
            <a:r>
              <a:rPr kumimoji="0" lang="en-US" altLang="en-US" sz="1200" b="0" i="0" u="none" strike="noStrike" cap="none" normalizeH="0" baseline="0" dirty="0">
                <a:ln>
                  <a:noFill/>
                </a:ln>
                <a:effectLst/>
                <a:latin typeface="Calibri" panose="020F0502020204030204" pitchFamily="34" charset="0"/>
              </a:rPr>
              <a:t>Page 55</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Time modifiers, </a:t>
            </a:r>
            <a:r>
              <a:rPr kumimoji="0" lang="en-US" altLang="en-US" sz="1200" b="0" i="0" u="none" strike="noStrike" cap="none" normalizeH="0" baseline="0" dirty="0">
                <a:ln>
                  <a:noFill/>
                </a:ln>
                <a:effectLst/>
                <a:latin typeface="Calibri" panose="020F0502020204030204" pitchFamily="34" charset="0"/>
              </a:rPr>
              <a:t>Pages 56-57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Filtering search results, </a:t>
            </a:r>
            <a:r>
              <a:rPr kumimoji="0" lang="en-US" altLang="en-US" sz="1200" b="0" i="0" u="none" strike="noStrike" cap="none" normalizeH="0" baseline="0" dirty="0">
                <a:ln>
                  <a:noFill/>
                </a:ln>
                <a:effectLst/>
                <a:latin typeface="Calibri" panose="020F0502020204030204" pitchFamily="34" charset="0"/>
              </a:rPr>
              <a:t>Page 58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stats, </a:t>
            </a:r>
            <a:r>
              <a:rPr kumimoji="0" lang="en-US" altLang="en-US" sz="1200" b="0" i="0" u="none" strike="noStrike" cap="none" normalizeH="0" baseline="0" dirty="0">
                <a:ln>
                  <a:noFill/>
                </a:ln>
                <a:effectLst/>
                <a:latin typeface="Calibri" panose="020F0502020204030204" pitchFamily="34" charset="0"/>
              </a:rPr>
              <a:t>Pages 59-60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top/rare, </a:t>
            </a:r>
            <a:r>
              <a:rPr kumimoji="0" lang="en-US" altLang="en-US" sz="1200" b="0" i="0" u="none" strike="noStrike" cap="none" normalizeH="0" baseline="0" dirty="0">
                <a:ln>
                  <a:noFill/>
                </a:ln>
                <a:effectLst/>
                <a:latin typeface="Calibri" panose="020F0502020204030204" pitchFamily="34" charset="0"/>
              </a:rPr>
              <a:t>Pages 60-61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 NOTE:</a:t>
            </a:r>
            <a:r>
              <a:rPr kumimoji="0" lang="en-US" altLang="en-US" sz="1200" b="0" i="0" u="none" strike="noStrike" cap="none" normalizeH="0" baseline="0" dirty="0">
                <a:ln>
                  <a:noFill/>
                </a:ln>
                <a:effectLst/>
                <a:latin typeface="Calibri" panose="020F0502020204030204" pitchFamily="34" charset="0"/>
              </a:rPr>
              <a:t> The second block of SPL in this section is incorrect. The correct SPL is: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onsolas" panose="020B0609020204030204" pitchFamily="49" charset="0"/>
              </a:rPr>
              <a:t>index=main | top </a:t>
            </a:r>
            <a:r>
              <a:rPr kumimoji="0" lang="en-US" altLang="en-US" sz="1200" b="0" i="0" u="none" strike="noStrike" cap="none" normalizeH="0" baseline="0" dirty="0" err="1">
                <a:ln>
                  <a:noFill/>
                </a:ln>
                <a:effectLst/>
                <a:latin typeface="Consolas" panose="020B0609020204030204" pitchFamily="49" charset="0"/>
              </a:rPr>
              <a:t>http_uri</a:t>
            </a:r>
            <a:r>
              <a:rPr kumimoji="0" lang="en-US" altLang="en-US" sz="1200" b="0" i="0" u="none" strike="noStrike" cap="none" normalizeH="0" baseline="0" dirty="0">
                <a:ln>
                  <a:noFill/>
                </a:ln>
                <a:effectLst/>
                <a:latin typeface="Consolas" panose="020B0609020204030204" pitchFamily="49" charset="0"/>
              </a:rPr>
              <a:t> limit=5 </a:t>
            </a:r>
            <a:r>
              <a:rPr kumimoji="0" lang="en-US" altLang="en-US" sz="1200" b="0" i="0" u="none" strike="noStrike" cap="none" normalizeH="0" baseline="0" dirty="0" err="1">
                <a:ln>
                  <a:noFill/>
                </a:ln>
                <a:effectLst/>
                <a:latin typeface="Consolas" panose="020B0609020204030204" pitchFamily="49" charset="0"/>
              </a:rPr>
              <a:t>showperc</a:t>
            </a:r>
            <a:r>
              <a:rPr kumimoji="0" lang="en-US" altLang="en-US" sz="1200" b="0" i="0" u="none" strike="noStrike" cap="none" normalizeH="0" baseline="0" dirty="0">
                <a:ln>
                  <a:noFill/>
                </a:ln>
                <a:effectLst/>
                <a:latin typeface="Consolas" panose="020B0609020204030204" pitchFamily="49" charset="0"/>
              </a:rPr>
              <a:t>=false</a:t>
            </a:r>
            <a:endParaRPr kumimoji="0" lang="en-US" altLang="en-US" sz="1200" b="0"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commands – chart and </a:t>
            </a:r>
            <a:r>
              <a:rPr kumimoji="0" lang="en-US" altLang="en-US" sz="1400" b="1" i="0" u="none" strike="noStrike" cap="none" normalizeH="0" baseline="0" dirty="0" err="1">
                <a:ln>
                  <a:noFill/>
                </a:ln>
                <a:effectLst/>
                <a:latin typeface="Calibri" panose="020F0502020204030204" pitchFamily="34" charset="0"/>
              </a:rPr>
              <a:t>timechart</a:t>
            </a:r>
            <a:r>
              <a:rPr lang="en-US" altLang="en-US" sz="1400" b="1" dirty="0">
                <a:latin typeface="Calibri" panose="020F0502020204030204" pitchFamily="34" charset="0"/>
              </a:rPr>
              <a:t>, </a:t>
            </a:r>
            <a:r>
              <a:rPr kumimoji="0" lang="en-US" altLang="en-US" sz="1200" b="0" i="0" u="none" strike="noStrike" cap="none" normalizeH="0" baseline="0" dirty="0">
                <a:ln>
                  <a:noFill/>
                </a:ln>
                <a:effectLst/>
                <a:latin typeface="Calibri" panose="020F0502020204030204" pitchFamily="34" charset="0"/>
              </a:rPr>
              <a:t>Pages 61-64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a:t>
            </a:r>
            <a:r>
              <a:rPr kumimoji="0" lang="en-US" altLang="en-US" sz="1400" b="1" i="0" u="none" strike="noStrike" cap="none" normalizeH="0" baseline="0" dirty="0" err="1">
                <a:ln>
                  <a:noFill/>
                </a:ln>
                <a:effectLst/>
                <a:latin typeface="Calibri" panose="020F0502020204030204" pitchFamily="34" charset="0"/>
              </a:rPr>
              <a:t>eval</a:t>
            </a:r>
            <a:r>
              <a:rPr lang="en-US" altLang="en-US" sz="1400" b="1" dirty="0">
                <a:latin typeface="Calibri" panose="020F0502020204030204" pitchFamily="34" charset="0"/>
              </a:rPr>
              <a:t>, </a:t>
            </a:r>
            <a:r>
              <a:rPr kumimoji="0" lang="en-US" altLang="en-US" sz="1200" b="0" i="0" u="none" strike="noStrike" cap="none" normalizeH="0" baseline="0" dirty="0">
                <a:ln>
                  <a:noFill/>
                </a:ln>
                <a:effectLst/>
                <a:latin typeface="Calibri" panose="020F0502020204030204" pitchFamily="34" charset="0"/>
              </a:rPr>
              <a:t>Pages 64-65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rex, </a:t>
            </a:r>
            <a:r>
              <a:rPr kumimoji="0" lang="en-US" altLang="en-US" sz="1200" b="0" i="0" u="none" strike="noStrike" cap="none" normalizeH="0" baseline="0" dirty="0">
                <a:ln>
                  <a:noFill/>
                </a:ln>
                <a:effectLst/>
                <a:latin typeface="Calibri" panose="020F0502020204030204" pitchFamily="34" charset="0"/>
              </a:rPr>
              <a:t>Page 66</a:t>
            </a:r>
            <a:endParaRPr kumimoji="0" lang="en-US" altLang="en-US"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378043442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4: Reporting, Alerts, and Search Optimization</a:t>
            </a:r>
            <a:br>
              <a:rPr lang="en-US" dirty="0"/>
            </a:br>
            <a:endParaRPr lang="en-US" dirty="0"/>
          </a:p>
        </p:txBody>
      </p:sp>
    </p:spTree>
    <p:extLst>
      <p:ext uri="{BB962C8B-B14F-4D97-AF65-F5344CB8AC3E}">
        <p14:creationId xmlns:p14="http://schemas.microsoft.com/office/powerpoint/2010/main" val="23554813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Reporting, Alerts, and Search Optimization</a:t>
            </a:r>
            <a:endParaRPr lang="en-US" dirty="0"/>
          </a:p>
        </p:txBody>
      </p:sp>
      <p:sp>
        <p:nvSpPr>
          <p:cNvPr id="6" name="Content Placeholder 5"/>
          <p:cNvSpPr>
            <a:spLocks noGrp="1"/>
          </p:cNvSpPr>
          <p:nvPr>
            <p:ph idx="1"/>
          </p:nvPr>
        </p:nvSpPr>
        <p:spPr/>
        <p:txBody>
          <a:bodyPr/>
          <a:lstStyle/>
          <a:p>
            <a:r>
              <a:rPr lang="en-US" dirty="0" smtClean="0"/>
              <a:t>Creating event types and tags</a:t>
            </a:r>
          </a:p>
          <a:p>
            <a:r>
              <a:rPr lang="en-US" dirty="0" smtClean="0"/>
              <a:t>Creating and saving reports</a:t>
            </a:r>
          </a:p>
          <a:p>
            <a:r>
              <a:rPr lang="en-US" dirty="0" smtClean="0"/>
              <a:t>Getting alerts when conditions change</a:t>
            </a:r>
          </a:p>
          <a:p>
            <a:r>
              <a:rPr lang="en-US" dirty="0" smtClean="0"/>
              <a:t>Making search faster</a:t>
            </a:r>
          </a:p>
        </p:txBody>
      </p:sp>
      <p:pic>
        <p:nvPicPr>
          <p:cNvPr id="2" name="Picture 1"/>
          <p:cNvPicPr>
            <a:picLocks noChangeAspect="1"/>
          </p:cNvPicPr>
          <p:nvPr/>
        </p:nvPicPr>
        <p:blipFill>
          <a:blip r:embed="rId2"/>
          <a:stretch>
            <a:fillRect/>
          </a:stretch>
        </p:blipFill>
        <p:spPr>
          <a:xfrm>
            <a:off x="3906143" y="1375359"/>
            <a:ext cx="7249537" cy="362001"/>
          </a:xfrm>
          <a:prstGeom prst="rect">
            <a:avLst/>
          </a:prstGeom>
        </p:spPr>
      </p:pic>
    </p:spTree>
    <p:extLst>
      <p:ext uri="{BB962C8B-B14F-4D97-AF65-F5344CB8AC3E}">
        <p14:creationId xmlns:p14="http://schemas.microsoft.com/office/powerpoint/2010/main" val="4045687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Courseware</a:t>
            </a:r>
          </a:p>
        </p:txBody>
      </p:sp>
      <p:sp>
        <p:nvSpPr>
          <p:cNvPr id="3" name="Slide Number Placeholder 2"/>
          <p:cNvSpPr>
            <a:spLocks noGrp="1"/>
          </p:cNvSpPr>
          <p:nvPr>
            <p:ph type="sldNum" sz="quarter" idx="12"/>
          </p:nvPr>
        </p:nvSpPr>
        <p:spPr/>
        <p:txBody>
          <a:bodyPr/>
          <a:lstStyle/>
          <a:p>
            <a:fld id="{D814DA60-3BEE-4BCE-BEDB-E433FD970963}" type="slidenum">
              <a:rPr lang="en-US" smtClean="0"/>
              <a:pPr/>
              <a:t>5</a:t>
            </a:fld>
            <a:endParaRPr lang="en-US" dirty="0"/>
          </a:p>
        </p:txBody>
      </p:sp>
      <p:sp>
        <p:nvSpPr>
          <p:cNvPr id="4" name="Text Placeholder 3"/>
          <p:cNvSpPr>
            <a:spLocks noGrp="1"/>
          </p:cNvSpPr>
          <p:nvPr>
            <p:ph type="body" sz="quarter" idx="13"/>
          </p:nvPr>
        </p:nvSpPr>
        <p:spPr>
          <a:xfrm>
            <a:off x="609600" y="1066800"/>
            <a:ext cx="7162800" cy="5105400"/>
          </a:xfrm>
        </p:spPr>
        <p:txBody>
          <a:bodyPr/>
          <a:lstStyle/>
          <a:p>
            <a:r>
              <a:rPr lang="en-US" dirty="0"/>
              <a:t>Splunk 7 Essentials</a:t>
            </a:r>
          </a:p>
          <a:p>
            <a:r>
              <a:rPr lang="en-US" dirty="0"/>
              <a:t>Supplemental notes: </a:t>
            </a:r>
            <a:r>
              <a:rPr lang="en-US" dirty="0">
                <a:hlinkClick r:id="rId2"/>
              </a:rPr>
              <a:t>http://bit.ly/ONLCXSPLK1</a:t>
            </a:r>
            <a:r>
              <a:rPr lang="en-US" dirty="0"/>
              <a:t> </a:t>
            </a:r>
          </a:p>
        </p:txBody>
      </p:sp>
      <p:pic>
        <p:nvPicPr>
          <p:cNvPr id="5" name="Picture 4"/>
          <p:cNvPicPr>
            <a:picLocks noChangeAspect="1"/>
          </p:cNvPicPr>
          <p:nvPr/>
        </p:nvPicPr>
        <p:blipFill>
          <a:blip r:embed="rId3"/>
          <a:stretch>
            <a:fillRect/>
          </a:stretch>
        </p:blipFill>
        <p:spPr>
          <a:xfrm>
            <a:off x="8077200" y="1066799"/>
            <a:ext cx="3505200" cy="4326387"/>
          </a:xfrm>
          <a:prstGeom prst="rect">
            <a:avLst/>
          </a:prstGeom>
        </p:spPr>
      </p:pic>
    </p:spTree>
    <p:extLst>
      <p:ext uri="{BB962C8B-B14F-4D97-AF65-F5344CB8AC3E}">
        <p14:creationId xmlns:p14="http://schemas.microsoft.com/office/powerpoint/2010/main" val="24801993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7224215" y="3370727"/>
            <a:ext cx="4312920" cy="2067263"/>
          </a:xfrm>
          <a:prstGeom prst="rect">
            <a:avLst/>
          </a:prstGeom>
          <a:ln>
            <a:solidFill>
              <a:schemeClr val="accent1"/>
            </a:solidFill>
          </a:ln>
        </p:spPr>
      </p:pic>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classification with Event Types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258618" y="1737360"/>
            <a:ext cx="6285182" cy="4023360"/>
          </a:xfrm>
        </p:spPr>
        <p:txBody>
          <a:bodyPr/>
          <a:lstStyle/>
          <a:p>
            <a:r>
              <a:rPr lang="en-US" dirty="0" smtClean="0"/>
              <a:t>Event type = Label based on characteristics of the data </a:t>
            </a:r>
          </a:p>
          <a:p>
            <a:r>
              <a:rPr lang="en-US" dirty="0" smtClean="0"/>
              <a:t>E.g. An event type called “Server Error” for </a:t>
            </a:r>
            <a:r>
              <a:rPr lang="en-US" dirty="0" err="1" smtClean="0">
                <a:latin typeface="Courier New" panose="02070309020205020404" pitchFamily="49" charset="0"/>
                <a:cs typeface="Courier New" panose="02070309020205020404" pitchFamily="49" charset="0"/>
              </a:rPr>
              <a:t>http_status_code</a:t>
            </a:r>
            <a:r>
              <a:rPr lang="en-US" dirty="0" smtClean="0">
                <a:latin typeface="Courier New" panose="02070309020205020404" pitchFamily="49" charset="0"/>
                <a:cs typeface="Courier New" panose="02070309020205020404" pitchFamily="49" charset="0"/>
              </a:rPr>
              <a:t>=50*</a:t>
            </a:r>
            <a:endParaRPr lang="en-US" dirty="0">
              <a:latin typeface="Courier New" panose="02070309020205020404" pitchFamily="49" charset="0"/>
              <a:cs typeface="Courier New" panose="02070309020205020404" pitchFamily="49" charset="0"/>
            </a:endParaRPr>
          </a:p>
        </p:txBody>
      </p:sp>
      <p:pic>
        <p:nvPicPr>
          <p:cNvPr id="4" name="Picture 3"/>
          <p:cNvPicPr>
            <a:picLocks noChangeAspect="1"/>
          </p:cNvPicPr>
          <p:nvPr/>
        </p:nvPicPr>
        <p:blipFill>
          <a:blip r:embed="rId3"/>
          <a:stretch>
            <a:fillRect/>
          </a:stretch>
        </p:blipFill>
        <p:spPr>
          <a:xfrm>
            <a:off x="7673855" y="1011981"/>
            <a:ext cx="3863280" cy="2667000"/>
          </a:xfrm>
          <a:prstGeom prst="rect">
            <a:avLst/>
          </a:prstGeom>
          <a:ln>
            <a:solidFill>
              <a:schemeClr val="accent1"/>
            </a:solidFill>
          </a:ln>
        </p:spPr>
      </p:pic>
    </p:spTree>
    <p:extLst>
      <p:ext uri="{BB962C8B-B14F-4D97-AF65-F5344CB8AC3E}">
        <p14:creationId xmlns:p14="http://schemas.microsoft.com/office/powerpoint/2010/main" val="26779927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normalization with Tags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5760720" cy="4023360"/>
          </a:xfrm>
        </p:spPr>
        <p:txBody>
          <a:bodyPr/>
          <a:lstStyle/>
          <a:p>
            <a:r>
              <a:rPr lang="en-US" dirty="0" smtClean="0"/>
              <a:t>Allow you to further categorize your data</a:t>
            </a:r>
            <a:endParaRPr lang="en-US" dirty="0"/>
          </a:p>
        </p:txBody>
      </p:sp>
      <p:pic>
        <p:nvPicPr>
          <p:cNvPr id="4" name="Picture 3"/>
          <p:cNvPicPr>
            <a:picLocks noChangeAspect="1"/>
          </p:cNvPicPr>
          <p:nvPr/>
        </p:nvPicPr>
        <p:blipFill>
          <a:blip r:embed="rId2"/>
          <a:stretch>
            <a:fillRect/>
          </a:stretch>
        </p:blipFill>
        <p:spPr>
          <a:xfrm>
            <a:off x="7239000" y="1066800"/>
            <a:ext cx="4163155" cy="2396279"/>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7878623" y="4701601"/>
            <a:ext cx="3277057" cy="619211"/>
          </a:xfrm>
          <a:prstGeom prst="rect">
            <a:avLst/>
          </a:prstGeom>
        </p:spPr>
      </p:pic>
      <p:pic>
        <p:nvPicPr>
          <p:cNvPr id="6" name="Picture 5"/>
          <p:cNvPicPr>
            <a:picLocks noChangeAspect="1"/>
          </p:cNvPicPr>
          <p:nvPr/>
        </p:nvPicPr>
        <p:blipFill>
          <a:blip r:embed="rId4"/>
          <a:stretch>
            <a:fillRect/>
          </a:stretch>
        </p:blipFill>
        <p:spPr>
          <a:xfrm>
            <a:off x="1138458" y="3035814"/>
            <a:ext cx="4787267" cy="2941654"/>
          </a:xfrm>
          <a:prstGeom prst="rect">
            <a:avLst/>
          </a:prstGeom>
        </p:spPr>
      </p:pic>
    </p:spTree>
    <p:extLst>
      <p:ext uri="{BB962C8B-B14F-4D97-AF65-F5344CB8AC3E}">
        <p14:creationId xmlns:p14="http://schemas.microsoft.com/office/powerpoint/2010/main" val="24363438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enrichment with Lookups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846320" cy="4023360"/>
          </a:xfrm>
        </p:spPr>
        <p:txBody>
          <a:bodyPr/>
          <a:lstStyle/>
          <a:p>
            <a:r>
              <a:rPr lang="en-US" dirty="0" smtClean="0"/>
              <a:t>E.g. convert codes to recognizable labels</a:t>
            </a:r>
            <a:endParaRPr lang="en-US" dirty="0"/>
          </a:p>
        </p:txBody>
      </p:sp>
      <p:pic>
        <p:nvPicPr>
          <p:cNvPr id="4" name="Picture 3"/>
          <p:cNvPicPr>
            <a:picLocks noChangeAspect="1"/>
          </p:cNvPicPr>
          <p:nvPr/>
        </p:nvPicPr>
        <p:blipFill>
          <a:blip r:embed="rId2"/>
          <a:stretch>
            <a:fillRect/>
          </a:stretch>
        </p:blipFill>
        <p:spPr>
          <a:xfrm>
            <a:off x="6096000" y="1219201"/>
            <a:ext cx="5173980" cy="2399108"/>
          </a:xfrm>
          <a:prstGeom prst="rect">
            <a:avLst/>
          </a:prstGeom>
        </p:spPr>
      </p:pic>
    </p:spTree>
    <p:extLst>
      <p:ext uri="{BB962C8B-B14F-4D97-AF65-F5344CB8AC3E}">
        <p14:creationId xmlns:p14="http://schemas.microsoft.com/office/powerpoint/2010/main" val="10251995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and scheduling reports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846320" cy="4023360"/>
          </a:xfrm>
        </p:spPr>
        <p:txBody>
          <a:bodyPr/>
          <a:lstStyle/>
          <a:p>
            <a:r>
              <a:rPr lang="en-US" dirty="0" smtClean="0"/>
              <a:t>Report=stored searches and visualizations of the results</a:t>
            </a:r>
          </a:p>
          <a:p>
            <a:r>
              <a:rPr lang="en-US" dirty="0" smtClean="0"/>
              <a:t>Can be run ad-hoc or on a schedule</a:t>
            </a:r>
            <a:endParaRPr lang="en-US" dirty="0"/>
          </a:p>
        </p:txBody>
      </p:sp>
      <p:pic>
        <p:nvPicPr>
          <p:cNvPr id="4" name="Picture 3"/>
          <p:cNvPicPr>
            <a:picLocks noChangeAspect="1"/>
          </p:cNvPicPr>
          <p:nvPr/>
        </p:nvPicPr>
        <p:blipFill>
          <a:blip r:embed="rId2"/>
          <a:stretch>
            <a:fillRect/>
          </a:stretch>
        </p:blipFill>
        <p:spPr>
          <a:xfrm>
            <a:off x="6400800" y="1047541"/>
            <a:ext cx="5229955" cy="3600953"/>
          </a:xfrm>
          <a:prstGeom prst="rect">
            <a:avLst/>
          </a:prstGeom>
          <a:ln>
            <a:solidFill>
              <a:schemeClr val="accent1"/>
            </a:solidFill>
          </a:ln>
        </p:spPr>
      </p:pic>
    </p:spTree>
    <p:extLst>
      <p:ext uri="{BB962C8B-B14F-4D97-AF65-F5344CB8AC3E}">
        <p14:creationId xmlns:p14="http://schemas.microsoft.com/office/powerpoint/2010/main" val="29895609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alerts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6446520" cy="4023360"/>
          </a:xfrm>
        </p:spPr>
        <p:txBody>
          <a:bodyPr/>
          <a:lstStyle/>
          <a:p>
            <a:r>
              <a:rPr lang="en-US" dirty="0" smtClean="0"/>
              <a:t>Allow automatic notification of specific conditions or events </a:t>
            </a:r>
            <a:endParaRPr lang="en-US" dirty="0"/>
          </a:p>
        </p:txBody>
      </p:sp>
      <p:pic>
        <p:nvPicPr>
          <p:cNvPr id="4" name="Picture 3"/>
          <p:cNvPicPr>
            <a:picLocks noChangeAspect="1"/>
          </p:cNvPicPr>
          <p:nvPr/>
        </p:nvPicPr>
        <p:blipFill>
          <a:blip r:embed="rId2"/>
          <a:stretch>
            <a:fillRect/>
          </a:stretch>
        </p:blipFill>
        <p:spPr>
          <a:xfrm>
            <a:off x="7696200" y="533400"/>
            <a:ext cx="3858786" cy="4056797"/>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1171103" y="3897013"/>
            <a:ext cx="8454490" cy="1879962"/>
          </a:xfrm>
          <a:prstGeom prst="rect">
            <a:avLst/>
          </a:prstGeom>
          <a:ln>
            <a:solidFill>
              <a:schemeClr val="accent1"/>
            </a:solidFill>
          </a:ln>
        </p:spPr>
      </p:pic>
    </p:spTree>
    <p:extLst>
      <p:ext uri="{BB962C8B-B14F-4D97-AF65-F5344CB8AC3E}">
        <p14:creationId xmlns:p14="http://schemas.microsoft.com/office/powerpoint/2010/main" val="5161018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Search and Report acceleration</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617720" cy="4023360"/>
          </a:xfrm>
        </p:spPr>
        <p:txBody>
          <a:bodyPr/>
          <a:lstStyle/>
          <a:p>
            <a:r>
              <a:rPr lang="en-US" dirty="0" smtClean="0"/>
              <a:t>Parts of reports can be pre-summarized to allow faster retrieval later</a:t>
            </a:r>
            <a:endParaRPr lang="en-US" dirty="0"/>
          </a:p>
        </p:txBody>
      </p:sp>
      <p:pic>
        <p:nvPicPr>
          <p:cNvPr id="4" name="Picture 3"/>
          <p:cNvPicPr>
            <a:picLocks noChangeAspect="1"/>
          </p:cNvPicPr>
          <p:nvPr/>
        </p:nvPicPr>
        <p:blipFill>
          <a:blip r:embed="rId2"/>
          <a:stretch>
            <a:fillRect/>
          </a:stretch>
        </p:blipFill>
        <p:spPr>
          <a:xfrm>
            <a:off x="6019800" y="914400"/>
            <a:ext cx="5220429" cy="4210638"/>
          </a:xfrm>
          <a:prstGeom prst="rect">
            <a:avLst/>
          </a:prstGeom>
          <a:ln>
            <a:solidFill>
              <a:schemeClr val="accent1"/>
            </a:solidFill>
          </a:ln>
        </p:spPr>
      </p:pic>
    </p:spTree>
    <p:extLst>
      <p:ext uri="{BB962C8B-B14F-4D97-AF65-F5344CB8AC3E}">
        <p14:creationId xmlns:p14="http://schemas.microsoft.com/office/powerpoint/2010/main" val="89048795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Scheduling options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5684520" cy="4023360"/>
          </a:xfrm>
          <a:ln>
            <a:noFill/>
          </a:ln>
        </p:spPr>
        <p:txBody>
          <a:bodyPr/>
          <a:lstStyle/>
          <a:p>
            <a:r>
              <a:rPr lang="en-US" dirty="0"/>
              <a:t>Schedules should be staggered to avoid performance issues</a:t>
            </a:r>
          </a:p>
          <a:p>
            <a:pPr lvl="1"/>
            <a:r>
              <a:rPr lang="en-US" dirty="0"/>
              <a:t>Time windows</a:t>
            </a:r>
          </a:p>
          <a:p>
            <a:pPr lvl="1"/>
            <a:r>
              <a:rPr lang="en-US" dirty="0"/>
              <a:t>Custom </a:t>
            </a:r>
            <a:r>
              <a:rPr lang="en-US" dirty="0" err="1"/>
              <a:t>Cron</a:t>
            </a:r>
            <a:r>
              <a:rPr lang="en-US" dirty="0"/>
              <a:t> schedules</a:t>
            </a:r>
          </a:p>
        </p:txBody>
      </p:sp>
      <p:pic>
        <p:nvPicPr>
          <p:cNvPr id="6" name="Picture 5"/>
          <p:cNvPicPr>
            <a:picLocks noChangeAspect="1"/>
          </p:cNvPicPr>
          <p:nvPr/>
        </p:nvPicPr>
        <p:blipFill>
          <a:blip r:embed="rId2"/>
          <a:stretch>
            <a:fillRect/>
          </a:stretch>
        </p:blipFill>
        <p:spPr>
          <a:xfrm>
            <a:off x="5791200" y="286603"/>
            <a:ext cx="4454542" cy="4666397"/>
          </a:xfrm>
          <a:prstGeom prst="rect">
            <a:avLst/>
          </a:prstGeom>
          <a:ln>
            <a:solidFill>
              <a:schemeClr val="accent1"/>
            </a:solidFill>
          </a:ln>
        </p:spPr>
      </p:pic>
      <p:pic>
        <p:nvPicPr>
          <p:cNvPr id="4" name="Picture 3"/>
          <p:cNvPicPr>
            <a:picLocks noChangeAspect="1"/>
          </p:cNvPicPr>
          <p:nvPr/>
        </p:nvPicPr>
        <p:blipFill>
          <a:blip r:embed="rId3"/>
          <a:stretch>
            <a:fillRect/>
          </a:stretch>
        </p:blipFill>
        <p:spPr>
          <a:xfrm>
            <a:off x="6781800" y="2057400"/>
            <a:ext cx="5068925" cy="3352800"/>
          </a:xfrm>
          <a:prstGeom prst="rect">
            <a:avLst/>
          </a:prstGeom>
          <a:ln>
            <a:solidFill>
              <a:schemeClr val="accent1"/>
            </a:solidFill>
          </a:ln>
        </p:spPr>
      </p:pic>
      <p:pic>
        <p:nvPicPr>
          <p:cNvPr id="7" name="Picture 6"/>
          <p:cNvPicPr>
            <a:picLocks noChangeAspect="1"/>
          </p:cNvPicPr>
          <p:nvPr/>
        </p:nvPicPr>
        <p:blipFill>
          <a:blip r:embed="rId4"/>
          <a:stretch>
            <a:fillRect/>
          </a:stretch>
        </p:blipFill>
        <p:spPr>
          <a:xfrm>
            <a:off x="5524396" y="3131182"/>
            <a:ext cx="4153480" cy="3057952"/>
          </a:xfrm>
          <a:prstGeom prst="rect">
            <a:avLst/>
          </a:prstGeom>
        </p:spPr>
      </p:pic>
    </p:spTree>
    <p:extLst>
      <p:ext uri="{BB962C8B-B14F-4D97-AF65-F5344CB8AC3E}">
        <p14:creationId xmlns:p14="http://schemas.microsoft.com/office/powerpoint/2010/main" val="1170044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Summary indexing</a:t>
            </a:r>
            <a:br>
              <a:rPr lang="en-US" sz="3600" dirty="0">
                <a:solidFill>
                  <a:schemeClr val="tx2"/>
                </a:solidFill>
                <a:effectLst/>
                <a:latin typeface="+mj-lt"/>
                <a:ea typeface="+mj-ea"/>
                <a:cs typeface="+mj-cs"/>
              </a:rPr>
            </a:b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6446520" cy="4023360"/>
          </a:xfrm>
        </p:spPr>
        <p:txBody>
          <a:bodyPr/>
          <a:lstStyle/>
          <a:p>
            <a:r>
              <a:rPr lang="en-US" dirty="0"/>
              <a:t>Create a smaller, summarized index for statistics</a:t>
            </a:r>
          </a:p>
          <a:p>
            <a:endParaRPr lang="en-US" dirty="0"/>
          </a:p>
        </p:txBody>
      </p:sp>
      <p:pic>
        <p:nvPicPr>
          <p:cNvPr id="4" name="Picture 3"/>
          <p:cNvPicPr>
            <a:picLocks noChangeAspect="1"/>
          </p:cNvPicPr>
          <p:nvPr/>
        </p:nvPicPr>
        <p:blipFill>
          <a:blip r:embed="rId2"/>
          <a:stretch>
            <a:fillRect/>
          </a:stretch>
        </p:blipFill>
        <p:spPr>
          <a:xfrm>
            <a:off x="8001000" y="609600"/>
            <a:ext cx="3506670" cy="3557956"/>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6970240" y="2214159"/>
            <a:ext cx="4537430" cy="3286509"/>
          </a:xfrm>
          <a:prstGeom prst="rect">
            <a:avLst/>
          </a:prstGeom>
          <a:ln>
            <a:solidFill>
              <a:schemeClr val="accent1"/>
            </a:solidFill>
          </a:ln>
        </p:spPr>
      </p:pic>
    </p:spTree>
    <p:extLst>
      <p:ext uri="{BB962C8B-B14F-4D97-AF65-F5344CB8AC3E}">
        <p14:creationId xmlns:p14="http://schemas.microsoft.com/office/powerpoint/2010/main" val="339059243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448962"/>
            <a:ext cx="9296400" cy="685800"/>
          </a:xfrm>
        </p:spPr>
        <p:txBody>
          <a:bodyPr/>
          <a:lstStyle/>
          <a:p>
            <a:r>
              <a:rPr lang="en-US" dirty="0"/>
              <a:t>Lab 4: Reporting, Alerts, and Search Optimization</a:t>
            </a:r>
          </a:p>
        </p:txBody>
      </p:sp>
      <p:sp>
        <p:nvSpPr>
          <p:cNvPr id="3" name="Subtitle 2"/>
          <p:cNvSpPr>
            <a:spLocks noGrp="1"/>
          </p:cNvSpPr>
          <p:nvPr>
            <p:ph type="subTitle" idx="1"/>
          </p:nvPr>
        </p:nvSpPr>
        <p:spPr>
          <a:xfrm>
            <a:off x="762000" y="2171700"/>
            <a:ext cx="10668000" cy="2781300"/>
          </a:xfrm>
        </p:spPr>
        <p:txBody>
          <a:bodyPr numCol="2"/>
          <a:lstStyle/>
          <a:p>
            <a:r>
              <a:rPr lang="en-US" sz="1200" b="1" dirty="0"/>
              <a:t>Data classification with Event Types, </a:t>
            </a:r>
            <a:r>
              <a:rPr lang="en-US" sz="1200" dirty="0"/>
              <a:t>Pages 70-73</a:t>
            </a:r>
          </a:p>
          <a:p>
            <a:r>
              <a:rPr lang="en-US" sz="1200" b="1" dirty="0"/>
              <a:t>Data normalization with Tags, </a:t>
            </a:r>
            <a:r>
              <a:rPr lang="en-US" sz="1200" dirty="0"/>
              <a:t>Pages 74-76</a:t>
            </a:r>
          </a:p>
          <a:p>
            <a:r>
              <a:rPr lang="en-US" sz="1200" b="1" dirty="0"/>
              <a:t>Data enrichment with Lookups, </a:t>
            </a:r>
            <a:r>
              <a:rPr lang="en-US" sz="1200" dirty="0"/>
              <a:t>Pages 77-82</a:t>
            </a:r>
          </a:p>
          <a:p>
            <a:r>
              <a:rPr lang="en-US" sz="1200" b="1" dirty="0"/>
              <a:t>Creating and scheduling reports, </a:t>
            </a:r>
            <a:r>
              <a:rPr lang="en-US" sz="1200" dirty="0"/>
              <a:t>Pages 82-86</a:t>
            </a:r>
          </a:p>
          <a:p>
            <a:r>
              <a:rPr lang="en-US" sz="1200" b="1" dirty="0"/>
              <a:t>!! NOTE:</a:t>
            </a:r>
            <a:r>
              <a:rPr lang="en-US" sz="1200" dirty="0"/>
              <a:t> The last section on page 86 refers to Datasets and Pivots which have not yet been created (they will be created in Chapter 6). This is presumably due to the authors restructuring the book at some point.</a:t>
            </a:r>
          </a:p>
          <a:p>
            <a:r>
              <a:rPr lang="en-US" sz="1200" b="1" dirty="0"/>
              <a:t>Creating alerts, </a:t>
            </a:r>
            <a:r>
              <a:rPr lang="en-US" sz="1200" dirty="0"/>
              <a:t>Pages 87-90</a:t>
            </a:r>
          </a:p>
          <a:p>
            <a:r>
              <a:rPr lang="en-US" sz="1200" b="1" dirty="0"/>
              <a:t>!! NOTE:</a:t>
            </a:r>
            <a:r>
              <a:rPr lang="en-US" sz="1200" dirty="0"/>
              <a:t> Most of pages 89 &amp; 90 consist of explanations rather than instructions. For the sake of the lab, it is safe to skip these sections (though they are informative and worth a read at some point).</a:t>
            </a:r>
          </a:p>
          <a:p>
            <a:r>
              <a:rPr lang="en-US" sz="1200" dirty="0"/>
              <a:t> </a:t>
            </a:r>
            <a:r>
              <a:rPr lang="en-US" sz="1200" b="1" dirty="0"/>
              <a:t>Search and Report acceleration, </a:t>
            </a:r>
            <a:r>
              <a:rPr lang="en-US" sz="1200" dirty="0"/>
              <a:t>Pages 91-92</a:t>
            </a:r>
          </a:p>
          <a:p>
            <a:r>
              <a:rPr lang="en-US" sz="1200" dirty="0"/>
              <a:t> </a:t>
            </a:r>
            <a:r>
              <a:rPr lang="en-US" sz="1200" b="1" dirty="0"/>
              <a:t>Scheduling options, </a:t>
            </a:r>
            <a:r>
              <a:rPr lang="en-US" sz="1200" dirty="0"/>
              <a:t>Pages 92-94</a:t>
            </a:r>
          </a:p>
          <a:p>
            <a:r>
              <a:rPr lang="en-US" sz="1200" dirty="0"/>
              <a:t> </a:t>
            </a:r>
            <a:r>
              <a:rPr lang="en-US" sz="1200" b="1" dirty="0"/>
              <a:t>Summary indexing , </a:t>
            </a:r>
            <a:r>
              <a:rPr lang="en-US" sz="1200" dirty="0"/>
              <a:t>Pages 95-98</a:t>
            </a:r>
          </a:p>
          <a:p>
            <a:endParaRPr lang="en-US" sz="800" dirty="0"/>
          </a:p>
        </p:txBody>
      </p:sp>
      <p:sp>
        <p:nvSpPr>
          <p:cNvPr id="4" name="Text Placeholder 3"/>
          <p:cNvSpPr>
            <a:spLocks noGrp="1"/>
          </p:cNvSpPr>
          <p:nvPr>
            <p:ph type="body" sz="quarter" idx="10"/>
          </p:nvPr>
        </p:nvSpPr>
        <p:spPr>
          <a:xfrm>
            <a:off x="762000" y="1757064"/>
            <a:ext cx="10668000" cy="452735"/>
          </a:xfrm>
        </p:spPr>
        <p:txBody>
          <a:bodyPr/>
          <a:lstStyle/>
          <a:p>
            <a:pPr algn="l"/>
            <a:r>
              <a:rPr lang="en-US" sz="2400" dirty="0"/>
              <a:t>Estimated Duration:</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Tree>
    <p:extLst>
      <p:ext uri="{BB962C8B-B14F-4D97-AF65-F5344CB8AC3E}">
        <p14:creationId xmlns:p14="http://schemas.microsoft.com/office/powerpoint/2010/main" val="56943212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5: Dynamic </a:t>
            </a:r>
            <a:r>
              <a:rPr lang="en-US" dirty="0" err="1"/>
              <a:t>Dashboarding</a:t>
            </a:r>
            <a:endParaRPr lang="en-US" dirty="0"/>
          </a:p>
        </p:txBody>
      </p:sp>
    </p:spTree>
    <p:extLst>
      <p:ext uri="{BB962C8B-B14F-4D97-AF65-F5344CB8AC3E}">
        <p14:creationId xmlns:p14="http://schemas.microsoft.com/office/powerpoint/2010/main" val="103276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Classroom Setup</a:t>
            </a:r>
          </a:p>
        </p:txBody>
      </p:sp>
      <p:sp>
        <p:nvSpPr>
          <p:cNvPr id="3" name="Slide Number Placeholder 2"/>
          <p:cNvSpPr>
            <a:spLocks noGrp="1"/>
          </p:cNvSpPr>
          <p:nvPr>
            <p:ph type="sldNum" sz="quarter" idx="12"/>
          </p:nvPr>
        </p:nvSpPr>
        <p:spPr/>
        <p:txBody>
          <a:bodyPr/>
          <a:lstStyle/>
          <a:p>
            <a:fld id="{D814DA60-3BEE-4BCE-BEDB-E433FD970963}" type="slidenum">
              <a:rPr lang="en-US" smtClean="0"/>
              <a:pPr/>
              <a:t>6</a:t>
            </a:fld>
            <a:endParaRPr lang="en-US" dirty="0"/>
          </a:p>
        </p:txBody>
      </p:sp>
      <p:sp>
        <p:nvSpPr>
          <p:cNvPr id="4" name="Text Placeholder 3"/>
          <p:cNvSpPr>
            <a:spLocks noGrp="1"/>
          </p:cNvSpPr>
          <p:nvPr>
            <p:ph type="body" sz="quarter" idx="13"/>
          </p:nvPr>
        </p:nvSpPr>
        <p:spPr/>
        <p:txBody>
          <a:bodyPr/>
          <a:lstStyle/>
          <a:p>
            <a:r>
              <a:rPr lang="en-US" dirty="0"/>
              <a:t>Windows 10</a:t>
            </a:r>
          </a:p>
          <a:p>
            <a:r>
              <a:rPr lang="en-US" dirty="0"/>
              <a:t>Course Files</a:t>
            </a:r>
          </a:p>
        </p:txBody>
      </p:sp>
    </p:spTree>
    <p:extLst>
      <p:ext uri="{BB962C8B-B14F-4D97-AF65-F5344CB8AC3E}">
        <p14:creationId xmlns:p14="http://schemas.microsoft.com/office/powerpoint/2010/main" val="247041440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Dynamic </a:t>
            </a:r>
            <a:r>
              <a:rPr lang="en-US" sz="3600" b="1" dirty="0" err="1">
                <a:solidFill>
                  <a:schemeClr val="tx2"/>
                </a:solidFill>
                <a:effectLst/>
                <a:latin typeface="+mj-lt"/>
                <a:ea typeface="+mj-ea"/>
                <a:cs typeface="+mj-cs"/>
              </a:rPr>
              <a:t>Dashboarding</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998720" cy="4023360"/>
          </a:xfrm>
        </p:spPr>
        <p:txBody>
          <a:bodyPr/>
          <a:lstStyle/>
          <a:p>
            <a:r>
              <a:rPr lang="en-US" dirty="0" smtClean="0"/>
              <a:t>Creating effective dashboards</a:t>
            </a:r>
          </a:p>
          <a:p>
            <a:r>
              <a:rPr lang="en-US" dirty="0" smtClean="0"/>
              <a:t>Types of dashboards</a:t>
            </a:r>
          </a:p>
          <a:p>
            <a:r>
              <a:rPr lang="en-US" dirty="0" smtClean="0"/>
              <a:t>Dashboard layouts</a:t>
            </a:r>
          </a:p>
          <a:p>
            <a:endParaRPr lang="en-US" dirty="0"/>
          </a:p>
        </p:txBody>
      </p:sp>
      <p:pic>
        <p:nvPicPr>
          <p:cNvPr id="4" name="Picture 3"/>
          <p:cNvPicPr>
            <a:picLocks noChangeAspect="1"/>
          </p:cNvPicPr>
          <p:nvPr/>
        </p:nvPicPr>
        <p:blipFill>
          <a:blip r:embed="rId2"/>
          <a:stretch>
            <a:fillRect/>
          </a:stretch>
        </p:blipFill>
        <p:spPr>
          <a:xfrm>
            <a:off x="6324599" y="1371600"/>
            <a:ext cx="4852737" cy="3006363"/>
          </a:xfrm>
          <a:prstGeom prst="rect">
            <a:avLst/>
          </a:prstGeom>
        </p:spPr>
      </p:pic>
    </p:spTree>
    <p:extLst>
      <p:ext uri="{BB962C8B-B14F-4D97-AF65-F5344CB8AC3E}">
        <p14:creationId xmlns:p14="http://schemas.microsoft.com/office/powerpoint/2010/main" val="34412094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effective dashboards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Single screen view</a:t>
            </a:r>
          </a:p>
          <a:p>
            <a:r>
              <a:rPr lang="en-US" dirty="0"/>
              <a:t>Multiple data points</a:t>
            </a:r>
          </a:p>
          <a:p>
            <a:r>
              <a:rPr lang="en-US" dirty="0"/>
              <a:t>Focus on critical information</a:t>
            </a:r>
          </a:p>
          <a:p>
            <a:r>
              <a:rPr lang="en-US" dirty="0"/>
              <a:t>User-oriented</a:t>
            </a:r>
          </a:p>
          <a:p>
            <a:r>
              <a:rPr lang="en-US" dirty="0"/>
              <a:t>Loads quickly</a:t>
            </a:r>
          </a:p>
          <a:p>
            <a:r>
              <a:rPr lang="en-US" dirty="0"/>
              <a:t>Minimize redundancy</a:t>
            </a:r>
          </a:p>
        </p:txBody>
      </p:sp>
    </p:spTree>
    <p:extLst>
      <p:ext uri="{BB962C8B-B14F-4D97-AF65-F5344CB8AC3E}">
        <p14:creationId xmlns:p14="http://schemas.microsoft.com/office/powerpoint/2010/main" val="62014964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Types of dashboards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Dynamic form-based</a:t>
            </a:r>
          </a:p>
          <a:p>
            <a:r>
              <a:rPr lang="en-US" dirty="0"/>
              <a:t>Real-time</a:t>
            </a:r>
          </a:p>
          <a:p>
            <a:r>
              <a:rPr lang="en-US" dirty="0"/>
              <a:t>Scheduled reports</a:t>
            </a:r>
          </a:p>
        </p:txBody>
      </p:sp>
    </p:spTree>
    <p:extLst>
      <p:ext uri="{BB962C8B-B14F-4D97-AF65-F5344CB8AC3E}">
        <p14:creationId xmlns:p14="http://schemas.microsoft.com/office/powerpoint/2010/main" val="407035807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Types of dashboards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Dynamic form-based</a:t>
            </a:r>
          </a:p>
          <a:p>
            <a:r>
              <a:rPr lang="en-US" dirty="0"/>
              <a:t>Real-time</a:t>
            </a:r>
          </a:p>
          <a:p>
            <a:r>
              <a:rPr lang="en-US" dirty="0"/>
              <a:t>Scheduled reports</a:t>
            </a:r>
          </a:p>
        </p:txBody>
      </p:sp>
      <p:pic>
        <p:nvPicPr>
          <p:cNvPr id="4" name="Picture 3"/>
          <p:cNvPicPr>
            <a:picLocks noChangeAspect="1"/>
          </p:cNvPicPr>
          <p:nvPr/>
        </p:nvPicPr>
        <p:blipFill>
          <a:blip r:embed="rId2"/>
          <a:stretch>
            <a:fillRect/>
          </a:stretch>
        </p:blipFill>
        <p:spPr>
          <a:xfrm>
            <a:off x="7239000" y="457200"/>
            <a:ext cx="3361929" cy="4813788"/>
          </a:xfrm>
          <a:prstGeom prst="rect">
            <a:avLst/>
          </a:prstGeom>
        </p:spPr>
      </p:pic>
    </p:spTree>
    <p:extLst>
      <p:ext uri="{BB962C8B-B14F-4D97-AF65-F5344CB8AC3E}">
        <p14:creationId xmlns:p14="http://schemas.microsoft.com/office/powerpoint/2010/main" val="131164944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Dynamic Form-Based Dashboard</a:t>
            </a:r>
          </a:p>
        </p:txBody>
      </p:sp>
      <p:sp>
        <p:nvSpPr>
          <p:cNvPr id="3" name="Content Placeholder 2"/>
          <p:cNvSpPr>
            <a:spLocks noGrp="1"/>
          </p:cNvSpPr>
          <p:nvPr>
            <p:ph idx="1"/>
          </p:nvPr>
        </p:nvSpPr>
        <p:spPr/>
        <p:txBody>
          <a:bodyPr/>
          <a:lstStyle/>
          <a:p>
            <a:endParaRPr lang="en-US"/>
          </a:p>
        </p:txBody>
      </p:sp>
      <p:pic>
        <p:nvPicPr>
          <p:cNvPr id="6" name="Picture 5"/>
          <p:cNvPicPr>
            <a:picLocks noChangeAspect="1"/>
          </p:cNvPicPr>
          <p:nvPr/>
        </p:nvPicPr>
        <p:blipFill>
          <a:blip r:embed="rId2"/>
          <a:stretch>
            <a:fillRect/>
          </a:stretch>
        </p:blipFill>
        <p:spPr>
          <a:xfrm>
            <a:off x="1341120" y="1066800"/>
            <a:ext cx="9570720" cy="4423062"/>
          </a:xfrm>
          <a:prstGeom prst="rect">
            <a:avLst/>
          </a:prstGeom>
        </p:spPr>
      </p:pic>
    </p:spTree>
    <p:extLst>
      <p:ext uri="{BB962C8B-B14F-4D97-AF65-F5344CB8AC3E}">
        <p14:creationId xmlns:p14="http://schemas.microsoft.com/office/powerpoint/2010/main" val="123412604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Dynamic Form-Based Dashboard</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7924800" y="1011981"/>
            <a:ext cx="3698986" cy="4400983"/>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5791200" y="2936161"/>
            <a:ext cx="3526283" cy="2916089"/>
          </a:xfrm>
          <a:prstGeom prst="rect">
            <a:avLst/>
          </a:prstGeom>
          <a:ln>
            <a:solidFill>
              <a:schemeClr val="accent1"/>
            </a:solidFill>
          </a:ln>
        </p:spPr>
      </p:pic>
    </p:spTree>
    <p:extLst>
      <p:ext uri="{BB962C8B-B14F-4D97-AF65-F5344CB8AC3E}">
        <p14:creationId xmlns:p14="http://schemas.microsoft.com/office/powerpoint/2010/main" val="333091865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Dashboard Layouts</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115423" y="2925187"/>
            <a:ext cx="6868802" cy="3034138"/>
          </a:xfrm>
          <a:prstGeom prst="rect">
            <a:avLst/>
          </a:prstGeom>
          <a:ln>
            <a:solidFill>
              <a:schemeClr val="accent1"/>
            </a:solidFill>
          </a:ln>
        </p:spPr>
      </p:pic>
      <p:pic>
        <p:nvPicPr>
          <p:cNvPr id="6" name="Picture 5"/>
          <p:cNvPicPr>
            <a:picLocks noChangeAspect="1"/>
          </p:cNvPicPr>
          <p:nvPr/>
        </p:nvPicPr>
        <p:blipFill>
          <a:blip r:embed="rId3"/>
          <a:stretch>
            <a:fillRect/>
          </a:stretch>
        </p:blipFill>
        <p:spPr>
          <a:xfrm>
            <a:off x="3429000" y="1774280"/>
            <a:ext cx="7864144" cy="2711487"/>
          </a:xfrm>
          <a:prstGeom prst="rect">
            <a:avLst/>
          </a:prstGeom>
        </p:spPr>
      </p:pic>
    </p:spTree>
    <p:extLst>
      <p:ext uri="{BB962C8B-B14F-4D97-AF65-F5344CB8AC3E}">
        <p14:creationId xmlns:p14="http://schemas.microsoft.com/office/powerpoint/2010/main" val="333241995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Panel Options</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99234" y="3253614"/>
            <a:ext cx="3733800" cy="2339474"/>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4343400" y="1015610"/>
            <a:ext cx="1286054" cy="371527"/>
          </a:xfrm>
          <a:prstGeom prst="rect">
            <a:avLst/>
          </a:prstGeom>
          <a:ln>
            <a:solidFill>
              <a:schemeClr val="accent1"/>
            </a:solidFill>
          </a:ln>
        </p:spPr>
      </p:pic>
      <p:pic>
        <p:nvPicPr>
          <p:cNvPr id="6" name="Picture 5"/>
          <p:cNvPicPr>
            <a:picLocks noChangeAspect="1"/>
          </p:cNvPicPr>
          <p:nvPr/>
        </p:nvPicPr>
        <p:blipFill>
          <a:blip r:embed="rId4"/>
          <a:stretch>
            <a:fillRect/>
          </a:stretch>
        </p:blipFill>
        <p:spPr>
          <a:xfrm>
            <a:off x="4513943" y="2983381"/>
            <a:ext cx="3048000" cy="2879940"/>
          </a:xfrm>
          <a:prstGeom prst="rect">
            <a:avLst/>
          </a:prstGeom>
          <a:ln>
            <a:solidFill>
              <a:schemeClr val="accent1"/>
            </a:solidFill>
          </a:ln>
        </p:spPr>
      </p:pic>
      <p:pic>
        <p:nvPicPr>
          <p:cNvPr id="7" name="Picture 6"/>
          <p:cNvPicPr>
            <a:picLocks noChangeAspect="1"/>
          </p:cNvPicPr>
          <p:nvPr/>
        </p:nvPicPr>
        <p:blipFill>
          <a:blip r:embed="rId5"/>
          <a:stretch>
            <a:fillRect/>
          </a:stretch>
        </p:blipFill>
        <p:spPr>
          <a:xfrm>
            <a:off x="7692571" y="3539446"/>
            <a:ext cx="3744018" cy="1767809"/>
          </a:xfrm>
          <a:prstGeom prst="rect">
            <a:avLst/>
          </a:prstGeom>
          <a:ln>
            <a:solidFill>
              <a:schemeClr val="accent1"/>
            </a:solidFill>
          </a:ln>
        </p:spPr>
      </p:pic>
    </p:spTree>
    <p:extLst>
      <p:ext uri="{BB962C8B-B14F-4D97-AF65-F5344CB8AC3E}">
        <p14:creationId xmlns:p14="http://schemas.microsoft.com/office/powerpoint/2010/main" val="34893146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Form inputs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5760720" cy="4023360"/>
          </a:xfrm>
        </p:spPr>
        <p:txBody>
          <a:bodyPr/>
          <a:lstStyle/>
          <a:p>
            <a:r>
              <a:rPr lang="en-US" sz="2800" b="1" dirty="0"/>
              <a:t>Label: </a:t>
            </a:r>
            <a:r>
              <a:rPr lang="en-US" sz="2800" dirty="0"/>
              <a:t>Control’s label in UI</a:t>
            </a:r>
          </a:p>
          <a:p>
            <a:r>
              <a:rPr lang="en-US" sz="2800" b="1" dirty="0"/>
              <a:t>Search on Change: </a:t>
            </a:r>
            <a:r>
              <a:rPr lang="en-US" sz="2800" dirty="0"/>
              <a:t>Triggers search when value changes</a:t>
            </a:r>
          </a:p>
          <a:p>
            <a:r>
              <a:rPr lang="en-US" sz="2800" b="1" dirty="0"/>
              <a:t>Token: </a:t>
            </a:r>
            <a:r>
              <a:rPr lang="en-US" sz="2800" dirty="0"/>
              <a:t>(=“variable”) Value passed to search from control</a:t>
            </a:r>
          </a:p>
          <a:p>
            <a:r>
              <a:rPr lang="en-US" sz="2800" b="1" dirty="0"/>
              <a:t>Default: </a:t>
            </a:r>
            <a:r>
              <a:rPr lang="en-US" sz="2800" dirty="0"/>
              <a:t>Control’s default value</a:t>
            </a:r>
          </a:p>
          <a:p>
            <a:r>
              <a:rPr lang="en-US" sz="2800" dirty="0"/>
              <a:t>Others vary with control</a:t>
            </a:r>
          </a:p>
        </p:txBody>
      </p:sp>
      <p:pic>
        <p:nvPicPr>
          <p:cNvPr id="5" name="Picture 4"/>
          <p:cNvPicPr>
            <a:picLocks noChangeAspect="1"/>
          </p:cNvPicPr>
          <p:nvPr/>
        </p:nvPicPr>
        <p:blipFill>
          <a:blip r:embed="rId2"/>
          <a:stretch>
            <a:fillRect/>
          </a:stretch>
        </p:blipFill>
        <p:spPr>
          <a:xfrm>
            <a:off x="6324600" y="371708"/>
            <a:ext cx="2372056" cy="2457793"/>
          </a:xfrm>
          <a:prstGeom prst="rect">
            <a:avLst/>
          </a:prstGeom>
          <a:ln>
            <a:solidFill>
              <a:schemeClr val="accent1"/>
            </a:solidFill>
          </a:ln>
        </p:spPr>
      </p:pic>
      <p:pic>
        <p:nvPicPr>
          <p:cNvPr id="6" name="Picture 5"/>
          <p:cNvPicPr>
            <a:picLocks noChangeAspect="1"/>
          </p:cNvPicPr>
          <p:nvPr/>
        </p:nvPicPr>
        <p:blipFill>
          <a:blip r:embed="rId3"/>
          <a:stretch>
            <a:fillRect/>
          </a:stretch>
        </p:blipFill>
        <p:spPr>
          <a:xfrm>
            <a:off x="7010400" y="1378744"/>
            <a:ext cx="4372585" cy="4182059"/>
          </a:xfrm>
          <a:prstGeom prst="rect">
            <a:avLst/>
          </a:prstGeom>
          <a:ln>
            <a:solidFill>
              <a:schemeClr val="accent1"/>
            </a:solidFill>
          </a:ln>
        </p:spPr>
      </p:pic>
    </p:spTree>
    <p:extLst>
      <p:ext uri="{BB962C8B-B14F-4D97-AF65-F5344CB8AC3E}">
        <p14:creationId xmlns:p14="http://schemas.microsoft.com/office/powerpoint/2010/main" val="204189216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time range input</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617720" cy="4023360"/>
          </a:xfrm>
        </p:spPr>
        <p:txBody>
          <a:bodyPr/>
          <a:lstStyle/>
          <a:p>
            <a:r>
              <a:rPr lang="en-US" dirty="0"/>
              <a:t>Create shared time picker control</a:t>
            </a:r>
          </a:p>
          <a:p>
            <a:r>
              <a:rPr lang="en-US" dirty="0"/>
              <a:t>Reference shared time picker from panels</a:t>
            </a:r>
          </a:p>
        </p:txBody>
      </p:sp>
      <p:pic>
        <p:nvPicPr>
          <p:cNvPr id="4" name="Picture 3"/>
          <p:cNvPicPr>
            <a:picLocks noChangeAspect="1"/>
          </p:cNvPicPr>
          <p:nvPr/>
        </p:nvPicPr>
        <p:blipFill>
          <a:blip r:embed="rId2"/>
          <a:stretch>
            <a:fillRect/>
          </a:stretch>
        </p:blipFill>
        <p:spPr>
          <a:xfrm>
            <a:off x="5867400" y="1275808"/>
            <a:ext cx="4353533" cy="2848373"/>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6934200" y="2565640"/>
            <a:ext cx="4643969" cy="2662000"/>
          </a:xfrm>
          <a:prstGeom prst="rect">
            <a:avLst/>
          </a:prstGeom>
        </p:spPr>
      </p:pic>
    </p:spTree>
    <p:extLst>
      <p:ext uri="{BB962C8B-B14F-4D97-AF65-F5344CB8AC3E}">
        <p14:creationId xmlns:p14="http://schemas.microsoft.com/office/powerpoint/2010/main" val="2714042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Outline</a:t>
            </a:r>
          </a:p>
        </p:txBody>
      </p:sp>
      <p:sp>
        <p:nvSpPr>
          <p:cNvPr id="3" name="Slide Number Placeholder 2"/>
          <p:cNvSpPr>
            <a:spLocks noGrp="1"/>
          </p:cNvSpPr>
          <p:nvPr>
            <p:ph type="sldNum" sz="quarter" idx="12"/>
          </p:nvPr>
        </p:nvSpPr>
        <p:spPr/>
        <p:txBody>
          <a:bodyPr/>
          <a:lstStyle/>
          <a:p>
            <a:fld id="{D814DA60-3BEE-4BCE-BEDB-E433FD970963}" type="slidenum">
              <a:rPr lang="en-US" smtClean="0"/>
              <a:pPr/>
              <a:t>7</a:t>
            </a:fld>
            <a:endParaRPr lang="en-US" dirty="0"/>
          </a:p>
        </p:txBody>
      </p:sp>
      <p:sp>
        <p:nvSpPr>
          <p:cNvPr id="5" name="Text Placeholder 4"/>
          <p:cNvSpPr>
            <a:spLocks noGrp="1"/>
          </p:cNvSpPr>
          <p:nvPr>
            <p:ph type="body" sz="quarter" idx="13"/>
          </p:nvPr>
        </p:nvSpPr>
        <p:spPr>
          <a:xfrm>
            <a:off x="609600" y="1066800"/>
            <a:ext cx="10972800" cy="4343400"/>
          </a:xfrm>
        </p:spPr>
        <p:txBody>
          <a:bodyPr numCol="3"/>
          <a:lstStyle/>
          <a:p>
            <a:r>
              <a:rPr lang="en-US" sz="1400" dirty="0"/>
              <a:t>Splunk - Getting Started</a:t>
            </a:r>
          </a:p>
          <a:p>
            <a:pPr lvl="1"/>
            <a:r>
              <a:rPr lang="en-US" sz="1100" dirty="0"/>
              <a:t>Installing Splunk</a:t>
            </a:r>
          </a:p>
          <a:p>
            <a:pPr lvl="1"/>
            <a:r>
              <a:rPr lang="en-US" sz="1100" dirty="0"/>
              <a:t>Creating a Splunk App</a:t>
            </a:r>
          </a:p>
          <a:p>
            <a:pPr lvl="1"/>
            <a:r>
              <a:rPr lang="en-US" sz="1100" dirty="0"/>
              <a:t>Populating data with </a:t>
            </a:r>
            <a:r>
              <a:rPr lang="en-US" sz="1100" dirty="0" err="1"/>
              <a:t>Eventgen</a:t>
            </a:r>
            <a:endParaRPr lang="en-US" sz="1100" dirty="0"/>
          </a:p>
          <a:p>
            <a:pPr lvl="1"/>
            <a:r>
              <a:rPr lang="en-US" sz="1100" dirty="0"/>
              <a:t>Controlling Splunk</a:t>
            </a:r>
          </a:p>
          <a:p>
            <a:pPr lvl="1"/>
            <a:r>
              <a:rPr lang="en-US" sz="1100" dirty="0"/>
              <a:t>Viewing the Destinations app</a:t>
            </a:r>
          </a:p>
          <a:p>
            <a:pPr lvl="1"/>
            <a:r>
              <a:rPr lang="en-US" sz="1100" dirty="0"/>
              <a:t>Creating your first dashboard</a:t>
            </a:r>
          </a:p>
          <a:p>
            <a:endParaRPr lang="en-US" sz="1400" dirty="0"/>
          </a:p>
          <a:p>
            <a:r>
              <a:rPr lang="en-US" sz="1400" dirty="0"/>
              <a:t>Bringing in Data</a:t>
            </a:r>
          </a:p>
          <a:p>
            <a:pPr lvl="1"/>
            <a:r>
              <a:rPr lang="en-US" sz="1100" dirty="0"/>
              <a:t>Splunk and big data</a:t>
            </a:r>
          </a:p>
          <a:p>
            <a:pPr lvl="1"/>
            <a:r>
              <a:rPr lang="en-US" sz="1100" dirty="0"/>
              <a:t>Splunk data sources</a:t>
            </a:r>
          </a:p>
          <a:p>
            <a:pPr lvl="1"/>
            <a:r>
              <a:rPr lang="en-US" sz="1100" dirty="0"/>
              <a:t>Creating Indexes</a:t>
            </a:r>
          </a:p>
          <a:p>
            <a:pPr lvl="1"/>
            <a:r>
              <a:rPr lang="en-US" sz="1100" dirty="0"/>
              <a:t>Buckets</a:t>
            </a:r>
          </a:p>
          <a:p>
            <a:pPr lvl="1"/>
            <a:r>
              <a:rPr lang="en-US" sz="1100" dirty="0"/>
              <a:t>Log Files as data input</a:t>
            </a:r>
          </a:p>
          <a:p>
            <a:pPr lvl="1"/>
            <a:r>
              <a:rPr lang="en-US" sz="1100" dirty="0"/>
              <a:t>Splunk events and fields</a:t>
            </a:r>
          </a:p>
          <a:p>
            <a:pPr lvl="1"/>
            <a:r>
              <a:rPr lang="en-US" sz="1100" dirty="0"/>
              <a:t>Extracting new fields</a:t>
            </a:r>
            <a:endParaRPr lang="en-US" sz="1400" dirty="0"/>
          </a:p>
          <a:p>
            <a:r>
              <a:rPr lang="en-US" sz="1400" dirty="0"/>
              <a:t>Search Processing Language</a:t>
            </a:r>
          </a:p>
          <a:p>
            <a:pPr lvl="1"/>
            <a:r>
              <a:rPr lang="en-US" sz="1100" dirty="0"/>
              <a:t>Anatomy of a search</a:t>
            </a:r>
          </a:p>
          <a:p>
            <a:pPr lvl="1"/>
            <a:r>
              <a:rPr lang="en-US" sz="1100" dirty="0"/>
              <a:t>Time modifiers</a:t>
            </a:r>
          </a:p>
          <a:p>
            <a:pPr lvl="1"/>
            <a:r>
              <a:rPr lang="en-US" sz="1100" dirty="0"/>
              <a:t>Filtering search results</a:t>
            </a:r>
          </a:p>
          <a:p>
            <a:pPr lvl="1"/>
            <a:r>
              <a:rPr lang="en-US" sz="1100" dirty="0"/>
              <a:t>Additional Search commands</a:t>
            </a:r>
          </a:p>
          <a:p>
            <a:endParaRPr lang="en-US" sz="1400" dirty="0"/>
          </a:p>
          <a:p>
            <a:r>
              <a:rPr lang="en-US" sz="1400" dirty="0"/>
              <a:t>Reporting, Alerts, and Search Optimization</a:t>
            </a:r>
          </a:p>
          <a:p>
            <a:pPr lvl="1"/>
            <a:r>
              <a:rPr lang="en-US" sz="1000" dirty="0"/>
              <a:t>Data classification with Event Types</a:t>
            </a:r>
          </a:p>
          <a:p>
            <a:pPr lvl="1"/>
            <a:r>
              <a:rPr lang="en-US" sz="1000" dirty="0"/>
              <a:t>Data normalization with Tags</a:t>
            </a:r>
          </a:p>
          <a:p>
            <a:pPr lvl="1"/>
            <a:r>
              <a:rPr lang="en-US" sz="1000" dirty="0"/>
              <a:t>Data enrichment with Lookups</a:t>
            </a:r>
          </a:p>
          <a:p>
            <a:pPr lvl="1"/>
            <a:r>
              <a:rPr lang="en-US" sz="1000" dirty="0"/>
              <a:t>Creating and scheduling reports</a:t>
            </a:r>
          </a:p>
          <a:p>
            <a:pPr lvl="1"/>
            <a:r>
              <a:rPr lang="en-US" sz="1000" dirty="0"/>
              <a:t>Creating alerts</a:t>
            </a:r>
          </a:p>
          <a:p>
            <a:pPr lvl="1"/>
            <a:r>
              <a:rPr lang="en-US" sz="1000" dirty="0"/>
              <a:t>Search and Report acceleration</a:t>
            </a:r>
          </a:p>
          <a:p>
            <a:pPr lvl="1"/>
            <a:r>
              <a:rPr lang="en-US" sz="1000" dirty="0"/>
              <a:t>Scheduling options</a:t>
            </a:r>
          </a:p>
          <a:p>
            <a:pPr lvl="1"/>
            <a:r>
              <a:rPr lang="en-US" sz="1000" dirty="0"/>
              <a:t>Summary indexing</a:t>
            </a:r>
          </a:p>
          <a:p>
            <a:endParaRPr lang="en-US" sz="1400" dirty="0"/>
          </a:p>
          <a:p>
            <a:r>
              <a:rPr lang="en-US" sz="1400" dirty="0"/>
              <a:t>Dynamic </a:t>
            </a:r>
            <a:r>
              <a:rPr lang="en-US" sz="1400" dirty="0" err="1"/>
              <a:t>Dashboarding</a:t>
            </a:r>
            <a:endParaRPr lang="en-US" sz="1400" dirty="0"/>
          </a:p>
          <a:p>
            <a:pPr lvl="1"/>
            <a:r>
              <a:rPr lang="en-US" sz="1000" dirty="0"/>
              <a:t>Creating effective dashboards</a:t>
            </a:r>
          </a:p>
          <a:p>
            <a:pPr lvl="1"/>
            <a:r>
              <a:rPr lang="en-US" sz="1000" dirty="0"/>
              <a:t>Types of dashboards</a:t>
            </a:r>
          </a:p>
          <a:p>
            <a:pPr lvl="1"/>
            <a:r>
              <a:rPr lang="en-US" sz="1000" dirty="0"/>
              <a:t>Form inputs</a:t>
            </a:r>
          </a:p>
          <a:p>
            <a:pPr lvl="1"/>
            <a:r>
              <a:rPr lang="en-US" sz="1000" dirty="0"/>
              <a:t>Creating a time range input</a:t>
            </a:r>
          </a:p>
          <a:p>
            <a:pPr lvl="1"/>
            <a:r>
              <a:rPr lang="en-US" sz="1000" dirty="0"/>
              <a:t>Static real-time dashboard</a:t>
            </a:r>
          </a:p>
          <a:p>
            <a:pPr lvl="1"/>
            <a:r>
              <a:rPr lang="en-US" sz="1000" dirty="0"/>
              <a:t>Creating a choropleth map</a:t>
            </a:r>
          </a:p>
          <a:p>
            <a:endParaRPr lang="en-US" sz="1400" dirty="0"/>
          </a:p>
          <a:p>
            <a:r>
              <a:rPr lang="en-US" sz="1400" dirty="0"/>
              <a:t>Data Models and Pivots</a:t>
            </a:r>
          </a:p>
          <a:p>
            <a:pPr lvl="1"/>
            <a:r>
              <a:rPr lang="en-US" sz="1000" dirty="0"/>
              <a:t>Creating a data model</a:t>
            </a:r>
          </a:p>
          <a:p>
            <a:pPr lvl="1"/>
            <a:r>
              <a:rPr lang="en-US" sz="1000" dirty="0"/>
              <a:t>Data model acceleration</a:t>
            </a:r>
          </a:p>
          <a:p>
            <a:pPr lvl="1"/>
            <a:r>
              <a:rPr lang="en-US" sz="1000" dirty="0"/>
              <a:t>Rearranging your dashboard</a:t>
            </a:r>
          </a:p>
          <a:p>
            <a:endParaRPr lang="en-US" sz="1400" dirty="0"/>
          </a:p>
        </p:txBody>
      </p:sp>
    </p:spTree>
    <p:extLst>
      <p:ext uri="{BB962C8B-B14F-4D97-AF65-F5344CB8AC3E}">
        <p14:creationId xmlns:p14="http://schemas.microsoft.com/office/powerpoint/2010/main" val="279652123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Static real-time dashboard</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1135380" y="1011981"/>
            <a:ext cx="9982200" cy="4530263"/>
          </a:xfrm>
          <a:prstGeom prst="rect">
            <a:avLst/>
          </a:prstGeom>
        </p:spPr>
      </p:pic>
    </p:spTree>
    <p:extLst>
      <p:ext uri="{BB962C8B-B14F-4D97-AF65-F5344CB8AC3E}">
        <p14:creationId xmlns:p14="http://schemas.microsoft.com/office/powerpoint/2010/main" val="311110036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choropleth map</a:t>
            </a:r>
            <a:br>
              <a:rPr lang="en-US" sz="3600" dirty="0">
                <a:solidFill>
                  <a:schemeClr val="tx2"/>
                </a:solidFill>
                <a:effectLst/>
                <a:latin typeface="+mj-lt"/>
                <a:ea typeface="+mj-ea"/>
                <a:cs typeface="+mj-cs"/>
              </a:rPr>
            </a:b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783243" y="871052"/>
            <a:ext cx="4372437" cy="2986362"/>
          </a:xfrm>
          <a:prstGeom prst="rect">
            <a:avLst/>
          </a:prstGeom>
        </p:spPr>
      </p:pic>
      <p:pic>
        <p:nvPicPr>
          <p:cNvPr id="5" name="Picture 4"/>
          <p:cNvPicPr>
            <a:picLocks noChangeAspect="1"/>
          </p:cNvPicPr>
          <p:nvPr/>
        </p:nvPicPr>
        <p:blipFill>
          <a:blip r:embed="rId3"/>
          <a:stretch>
            <a:fillRect/>
          </a:stretch>
        </p:blipFill>
        <p:spPr>
          <a:xfrm>
            <a:off x="1956810" y="3953718"/>
            <a:ext cx="3300990" cy="2066443"/>
          </a:xfrm>
          <a:prstGeom prst="rect">
            <a:avLst/>
          </a:prstGeom>
        </p:spPr>
      </p:pic>
    </p:spTree>
    <p:extLst>
      <p:ext uri="{BB962C8B-B14F-4D97-AF65-F5344CB8AC3E}">
        <p14:creationId xmlns:p14="http://schemas.microsoft.com/office/powerpoint/2010/main" val="129599153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5: Dynamic Dashboarding</a:t>
            </a:r>
          </a:p>
        </p:txBody>
      </p:sp>
      <p:sp>
        <p:nvSpPr>
          <p:cNvPr id="4" name="Text Placeholder 3"/>
          <p:cNvSpPr>
            <a:spLocks noGrp="1"/>
          </p:cNvSpPr>
          <p:nvPr>
            <p:ph type="body" sz="quarter" idx="10"/>
          </p:nvPr>
        </p:nvSpPr>
        <p:spPr/>
        <p:txBody>
          <a:bodyPr/>
          <a:lstStyle/>
          <a:p>
            <a:pPr algn="l"/>
            <a:r>
              <a:rPr lang="en-US" sz="2400" dirty="0"/>
              <a:t>Estimated Duration: 45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
        <p:nvSpPr>
          <p:cNvPr id="5" name="Rectangle 1">
            <a:extLst>
              <a:ext uri="{FF2B5EF4-FFF2-40B4-BE49-F238E27FC236}">
                <a16:creationId xmlns:a16="http://schemas.microsoft.com/office/drawing/2014/main" id="{897C0C56-A8E0-AB45-991B-BD519B5FEE1B}"/>
              </a:ext>
            </a:extLst>
          </p:cNvPr>
          <p:cNvSpPr>
            <a:spLocks noGrp="1" noChangeArrowheads="1"/>
          </p:cNvSpPr>
          <p:nvPr>
            <p:ph type="subTitle" idx="1"/>
          </p:nvPr>
        </p:nvSpPr>
        <p:spPr bwMode="auto">
          <a:xfrm>
            <a:off x="762000" y="2012233"/>
            <a:ext cx="10668000" cy="2893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42792" tIns="0" rIns="0" bIns="0" numCol="2"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Dynamic form-based dashboard, </a:t>
            </a:r>
            <a:r>
              <a:rPr kumimoji="0" lang="en-US" altLang="en-US" sz="1100" b="0" i="0" u="none" strike="noStrike" cap="none" normalizeH="0" baseline="0" dirty="0">
                <a:ln>
                  <a:noFill/>
                </a:ln>
                <a:effectLst/>
                <a:latin typeface="Calibri" panose="020F0502020204030204" pitchFamily="34" charset="0"/>
              </a:rPr>
              <a:t>Pages 104-105</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Status Distribution panel, </a:t>
            </a:r>
            <a:r>
              <a:rPr kumimoji="0" lang="en-US" altLang="en-US" sz="1100" b="0" i="0" u="none" strike="noStrike" cap="none" normalizeH="0" baseline="0" dirty="0">
                <a:ln>
                  <a:noFill/>
                </a:ln>
                <a:effectLst/>
                <a:latin typeface="Calibri" panose="020F0502020204030204" pitchFamily="34" charset="0"/>
              </a:rPr>
              <a:t>Page 106</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the Status Types Over Time panel, </a:t>
            </a:r>
            <a:r>
              <a:rPr kumimoji="0" lang="en-US" altLang="en-US" sz="1100" b="0" i="0" u="none" strike="noStrike" cap="none" normalizeH="0" baseline="0" dirty="0">
                <a:ln>
                  <a:noFill/>
                </a:ln>
                <a:effectLst/>
                <a:latin typeface="Calibri" panose="020F0502020204030204" pitchFamily="34" charset="0"/>
              </a:rPr>
              <a:t>Page 107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the Hits vs Response Time panel, </a:t>
            </a:r>
            <a:r>
              <a:rPr kumimoji="0" lang="en-US" altLang="en-US" sz="1100" b="0" i="0" u="none" strike="noStrike" cap="none" normalizeH="0" baseline="0" dirty="0">
                <a:ln>
                  <a:noFill/>
                </a:ln>
                <a:effectLst/>
                <a:latin typeface="Calibri" panose="020F0502020204030204" pitchFamily="34" charset="0"/>
              </a:rPr>
              <a:t>Page 108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Arrange the dashboard, </a:t>
            </a:r>
            <a:r>
              <a:rPr kumimoji="0" lang="en-US" altLang="en-US" sz="1100" b="0" i="0" u="none" strike="noStrike" cap="none" normalizeH="0" baseline="0" dirty="0">
                <a:ln>
                  <a:noFill/>
                </a:ln>
                <a:effectLst/>
                <a:latin typeface="Calibri" panose="020F0502020204030204" pitchFamily="34" charset="0"/>
              </a:rPr>
              <a:t>Pages 108-109</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Panel options, </a:t>
            </a:r>
            <a:r>
              <a:rPr kumimoji="0" lang="en-US" altLang="en-US" sz="1100" b="0" i="0" u="none" strike="noStrike" cap="none" normalizeH="0" baseline="0" dirty="0">
                <a:ln>
                  <a:noFill/>
                </a:ln>
                <a:effectLst/>
                <a:latin typeface="Calibri" panose="020F0502020204030204" pitchFamily="34" charset="0"/>
              </a:rPr>
              <a:t>Pages 109-111</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Pie chart – Status Distribution, </a:t>
            </a:r>
            <a:r>
              <a:rPr kumimoji="0" lang="en-US" altLang="en-US" sz="1100" b="0" i="0" u="none" strike="noStrike" cap="none" normalizeH="0" baseline="0" dirty="0">
                <a:ln>
                  <a:noFill/>
                </a:ln>
                <a:effectLst/>
                <a:latin typeface="Calibri" panose="020F0502020204030204" pitchFamily="34" charset="0"/>
              </a:rPr>
              <a:t>Page 111</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Stacked area chart – Status Types Over Time, </a:t>
            </a:r>
            <a:r>
              <a:rPr kumimoji="0" lang="en-US" altLang="en-US" sz="1100" b="0" i="0" u="none" strike="noStrike" cap="none" normalizeH="0" baseline="0" dirty="0">
                <a:ln>
                  <a:noFill/>
                </a:ln>
                <a:effectLst/>
                <a:latin typeface="Calibri" panose="020F0502020204030204" pitchFamily="34" charset="0"/>
              </a:rPr>
              <a:t>Pages 112-113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Column with overlay combination chart – Hits vs Response Time, </a:t>
            </a:r>
            <a:r>
              <a:rPr kumimoji="0" lang="en-US" altLang="en-US" sz="1100" b="0" i="0" u="none" strike="noStrike" cap="none" normalizeH="0" baseline="0" dirty="0">
                <a:ln>
                  <a:noFill/>
                </a:ln>
                <a:effectLst/>
                <a:latin typeface="Calibri" panose="020F0502020204030204" pitchFamily="34" charset="0"/>
              </a:rPr>
              <a:t>Pages 114-115</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Form inputs, </a:t>
            </a:r>
            <a:r>
              <a:rPr kumimoji="0" lang="en-US" altLang="en-US" sz="1100" b="0" i="0" u="none" strike="noStrike" cap="none" normalizeH="0" baseline="0" dirty="0">
                <a:ln>
                  <a:noFill/>
                </a:ln>
                <a:effectLst/>
                <a:latin typeface="Calibri" panose="020F0502020204030204" pitchFamily="34" charset="0"/>
              </a:rPr>
              <a:t>Pages 115-118</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time range input, </a:t>
            </a:r>
            <a:r>
              <a:rPr kumimoji="0" lang="en-US" altLang="en-US" sz="1100" b="0" i="0" u="none" strike="noStrike" cap="none" normalizeH="0" baseline="0" dirty="0">
                <a:ln>
                  <a:noFill/>
                </a:ln>
                <a:effectLst/>
                <a:latin typeface="Calibri" panose="020F0502020204030204" pitchFamily="34" charset="0"/>
              </a:rPr>
              <a:t>Pages 118-120</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radio input, </a:t>
            </a:r>
            <a:r>
              <a:rPr kumimoji="0" lang="en-US" altLang="en-US" sz="1100" b="0" i="0" u="none" strike="noStrike" cap="none" normalizeH="0" baseline="0" dirty="0">
                <a:ln>
                  <a:noFill/>
                </a:ln>
                <a:effectLst/>
                <a:latin typeface="Calibri" panose="020F0502020204030204" pitchFamily="34" charset="0"/>
              </a:rPr>
              <a:t>Pages 121-126</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effectLst/>
                <a:latin typeface="Calibri" panose="020F0502020204030204" pitchFamily="34" charset="0"/>
              </a:rPr>
              <a:t>!! NOTE:</a:t>
            </a:r>
            <a:r>
              <a:rPr kumimoji="0" lang="en-US" altLang="en-US" sz="1100" b="0" i="0" u="none" strike="noStrike" cap="none" normalizeH="0" baseline="0" dirty="0">
                <a:ln>
                  <a:noFill/>
                </a:ln>
                <a:effectLst/>
                <a:latin typeface="Calibri" panose="020F0502020204030204" pitchFamily="34" charset="0"/>
              </a:rPr>
              <a:t> In step 6, the instruction to type "server:" is wrong -- it should not have the colon (:) at the end. It should read: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effectLst/>
                <a:latin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effectLst/>
                <a:latin typeface="Consolas" panose="020B0609020204030204" pitchFamily="49" charset="0"/>
              </a:rPr>
              <a:t>	6. In the Token field, type </a:t>
            </a:r>
            <a:r>
              <a:rPr kumimoji="0" lang="en-US" altLang="en-US" sz="1100" b="0" i="1" u="none" strike="noStrike" cap="none" normalizeH="0" baseline="0" dirty="0">
                <a:ln>
                  <a:noFill/>
                </a:ln>
                <a:effectLst/>
                <a:latin typeface="Consolas" panose="020B0609020204030204" pitchFamily="49" charset="0"/>
              </a:rPr>
              <a:t>server</a:t>
            </a:r>
            <a:endParaRPr kumimoji="0" lang="en-US" altLang="en-US" sz="1100" b="0"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drop-down input, </a:t>
            </a:r>
            <a:r>
              <a:rPr kumimoji="0" lang="en-US" altLang="en-US" sz="1100" b="0" i="0" u="none" strike="noStrike" cap="none" normalizeH="0" baseline="0" dirty="0">
                <a:ln>
                  <a:noFill/>
                </a:ln>
                <a:effectLst/>
                <a:latin typeface="Calibri" panose="020F0502020204030204" pitchFamily="34" charset="0"/>
              </a:rPr>
              <a:t>Pages 126-129</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Static real-time dashboard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Single-value panels with color ranges, </a:t>
            </a:r>
            <a:r>
              <a:rPr kumimoji="0" lang="en-US" altLang="en-US" sz="1100" b="0" i="0" u="none" strike="noStrike" cap="none" normalizeH="0" baseline="0" dirty="0">
                <a:ln>
                  <a:noFill/>
                </a:ln>
                <a:effectLst/>
                <a:latin typeface="Calibri" panose="020F0502020204030204" pitchFamily="34" charset="0"/>
              </a:rPr>
              <a:t>Pages 130-133</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panels by cloning, </a:t>
            </a:r>
            <a:r>
              <a:rPr kumimoji="0" lang="en-US" altLang="en-US" sz="1100" b="0" i="0" u="none" strike="noStrike" cap="none" normalizeH="0" baseline="0" dirty="0">
                <a:ln>
                  <a:noFill/>
                </a:ln>
                <a:effectLst/>
                <a:latin typeface="Calibri" panose="020F0502020204030204" pitchFamily="34" charset="0"/>
              </a:rPr>
              <a:t>Pages 135-135</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Single-value panels with trends, </a:t>
            </a:r>
            <a:r>
              <a:rPr kumimoji="0" lang="en-US" altLang="en-US" sz="1100" b="0" i="0" u="none" strike="noStrike" cap="none" normalizeH="0" baseline="0" dirty="0">
                <a:ln>
                  <a:noFill/>
                </a:ln>
                <a:effectLst/>
                <a:latin typeface="Calibri" panose="020F0502020204030204" pitchFamily="34" charset="0"/>
              </a:rPr>
              <a:t>Pages 135-137</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Real-time column charts with line overlays, </a:t>
            </a:r>
            <a:r>
              <a:rPr kumimoji="0" lang="en-US" altLang="en-US" sz="1100" b="0" i="0" u="none" strike="noStrike" cap="none" normalizeH="0" baseline="0" dirty="0">
                <a:ln>
                  <a:noFill/>
                </a:ln>
                <a:effectLst/>
                <a:latin typeface="Calibri" panose="020F0502020204030204" pitchFamily="34" charset="0"/>
              </a:rPr>
              <a:t>Pages 137-140</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choropleth map, </a:t>
            </a:r>
            <a:r>
              <a:rPr kumimoji="0" lang="en-US" altLang="en-US" sz="1100" b="0" i="0" u="none" strike="noStrike" cap="none" normalizeH="0" baseline="0" dirty="0">
                <a:ln>
                  <a:noFill/>
                </a:ln>
                <a:effectLst/>
                <a:latin typeface="Calibri" panose="020F0502020204030204" pitchFamily="34" charset="0"/>
              </a:rPr>
              <a:t>Pages 140-142</a:t>
            </a:r>
            <a:endParaRPr kumimoji="0" lang="en-US" altLang="en-US" sz="18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5346428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Models and Pivots</a:t>
            </a:r>
          </a:p>
        </p:txBody>
      </p:sp>
    </p:spTree>
    <p:extLst>
      <p:ext uri="{BB962C8B-B14F-4D97-AF65-F5344CB8AC3E}">
        <p14:creationId xmlns:p14="http://schemas.microsoft.com/office/powerpoint/2010/main" val="169811467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Data Models and Pivots</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Create a data model</a:t>
            </a:r>
          </a:p>
          <a:p>
            <a:r>
              <a:rPr lang="en-US" dirty="0"/>
              <a:t>Enable acceleration for the data model</a:t>
            </a:r>
          </a:p>
          <a:p>
            <a:r>
              <a:rPr lang="en-US" dirty="0"/>
              <a:t>Create a Pivot output</a:t>
            </a:r>
          </a:p>
          <a:p>
            <a:r>
              <a:rPr lang="en-US" dirty="0"/>
              <a:t>Visualize data</a:t>
            </a:r>
          </a:p>
        </p:txBody>
      </p:sp>
    </p:spTree>
    <p:extLst>
      <p:ext uri="{BB962C8B-B14F-4D97-AF65-F5344CB8AC3E}">
        <p14:creationId xmlns:p14="http://schemas.microsoft.com/office/powerpoint/2010/main" val="181944497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Data Models and Pivots</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Ad hoc, visual analysis (no SPL necessary!)</a:t>
            </a:r>
          </a:p>
          <a:p>
            <a:r>
              <a:rPr lang="en-US" b="1" dirty="0"/>
              <a:t>Data Model:</a:t>
            </a:r>
            <a:r>
              <a:rPr lang="en-US" dirty="0"/>
              <a:t> Hierarchical mapping of data based on search results</a:t>
            </a:r>
          </a:p>
          <a:p>
            <a:r>
              <a:rPr lang="en-US" b="1" dirty="0"/>
              <a:t>Pivot tool:</a:t>
            </a:r>
            <a:r>
              <a:rPr lang="en-US" dirty="0"/>
              <a:t> summarize data fields in rows &amp; columns</a:t>
            </a:r>
          </a:p>
          <a:p>
            <a:pPr lvl="1"/>
            <a:r>
              <a:rPr lang="en-US" dirty="0"/>
              <a:t>Create crosstab reports</a:t>
            </a:r>
          </a:p>
        </p:txBody>
      </p:sp>
    </p:spTree>
    <p:extLst>
      <p:ext uri="{BB962C8B-B14F-4D97-AF65-F5344CB8AC3E}">
        <p14:creationId xmlns:p14="http://schemas.microsoft.com/office/powerpoint/2010/main" val="212369634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data model</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7239000" y="838201"/>
            <a:ext cx="4077354" cy="3099452"/>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9601200" y="4060465"/>
            <a:ext cx="1381318" cy="895475"/>
          </a:xfrm>
          <a:prstGeom prst="rect">
            <a:avLst/>
          </a:prstGeom>
        </p:spPr>
      </p:pic>
      <p:pic>
        <p:nvPicPr>
          <p:cNvPr id="6" name="Picture 5"/>
          <p:cNvPicPr>
            <a:picLocks noChangeAspect="1"/>
          </p:cNvPicPr>
          <p:nvPr/>
        </p:nvPicPr>
        <p:blipFill>
          <a:blip r:embed="rId4"/>
          <a:stretch>
            <a:fillRect/>
          </a:stretch>
        </p:blipFill>
        <p:spPr>
          <a:xfrm>
            <a:off x="1095676" y="3093643"/>
            <a:ext cx="6592220" cy="2791215"/>
          </a:xfrm>
          <a:prstGeom prst="rect">
            <a:avLst/>
          </a:prstGeom>
        </p:spPr>
      </p:pic>
    </p:spTree>
    <p:extLst>
      <p:ext uri="{BB962C8B-B14F-4D97-AF65-F5344CB8AC3E}">
        <p14:creationId xmlns:p14="http://schemas.microsoft.com/office/powerpoint/2010/main" val="149495710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Adding attributes to objects</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7315200" y="1021606"/>
            <a:ext cx="1419423" cy="1733792"/>
          </a:xfrm>
          <a:prstGeom prst="rect">
            <a:avLst/>
          </a:prstGeom>
        </p:spPr>
      </p:pic>
      <p:pic>
        <p:nvPicPr>
          <p:cNvPr id="5" name="Picture 4"/>
          <p:cNvPicPr>
            <a:picLocks noChangeAspect="1"/>
          </p:cNvPicPr>
          <p:nvPr/>
        </p:nvPicPr>
        <p:blipFill rotWithShape="1">
          <a:blip r:embed="rId3"/>
          <a:srcRect l="640"/>
          <a:stretch/>
        </p:blipFill>
        <p:spPr>
          <a:xfrm>
            <a:off x="3629880" y="3048000"/>
            <a:ext cx="7525800" cy="1895740"/>
          </a:xfrm>
          <a:prstGeom prst="rect">
            <a:avLst/>
          </a:prstGeom>
        </p:spPr>
      </p:pic>
    </p:spTree>
    <p:extLst>
      <p:ext uri="{BB962C8B-B14F-4D97-AF65-F5344CB8AC3E}">
        <p14:creationId xmlns:p14="http://schemas.microsoft.com/office/powerpoint/2010/main" val="306400361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child objects</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709887" y="1010377"/>
            <a:ext cx="1428949" cy="1448002"/>
          </a:xfrm>
          <a:prstGeom prst="rect">
            <a:avLst/>
          </a:prstGeom>
        </p:spPr>
      </p:pic>
      <p:pic>
        <p:nvPicPr>
          <p:cNvPr id="5" name="Picture 4"/>
          <p:cNvPicPr>
            <a:picLocks noChangeAspect="1"/>
          </p:cNvPicPr>
          <p:nvPr/>
        </p:nvPicPr>
        <p:blipFill>
          <a:blip r:embed="rId3"/>
          <a:stretch>
            <a:fillRect/>
          </a:stretch>
        </p:blipFill>
        <p:spPr>
          <a:xfrm>
            <a:off x="6781800" y="2057400"/>
            <a:ext cx="2476846" cy="3458058"/>
          </a:xfrm>
          <a:prstGeom prst="rect">
            <a:avLst/>
          </a:prstGeom>
        </p:spPr>
      </p:pic>
    </p:spTree>
    <p:extLst>
      <p:ext uri="{BB962C8B-B14F-4D97-AF65-F5344CB8AC3E}">
        <p14:creationId xmlns:p14="http://schemas.microsoft.com/office/powerpoint/2010/main" val="8671890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an attribute based on a regular expression</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372600" y="1295400"/>
            <a:ext cx="1448002" cy="1714739"/>
          </a:xfrm>
          <a:prstGeom prst="rect">
            <a:avLst/>
          </a:prstGeom>
        </p:spPr>
      </p:pic>
      <p:pic>
        <p:nvPicPr>
          <p:cNvPr id="5" name="Picture 4"/>
          <p:cNvPicPr>
            <a:picLocks noChangeAspect="1"/>
          </p:cNvPicPr>
          <p:nvPr/>
        </p:nvPicPr>
        <p:blipFill>
          <a:blip r:embed="rId3"/>
          <a:stretch>
            <a:fillRect/>
          </a:stretch>
        </p:blipFill>
        <p:spPr>
          <a:xfrm>
            <a:off x="1794862" y="2085787"/>
            <a:ext cx="8602275" cy="2686425"/>
          </a:xfrm>
          <a:prstGeom prst="rect">
            <a:avLst/>
          </a:prstGeom>
        </p:spPr>
      </p:pic>
    </p:spTree>
    <p:extLst>
      <p:ext uri="{BB962C8B-B14F-4D97-AF65-F5344CB8AC3E}">
        <p14:creationId xmlns:p14="http://schemas.microsoft.com/office/powerpoint/2010/main" val="4263801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Related Classes</a:t>
            </a:r>
          </a:p>
        </p:txBody>
      </p:sp>
      <p:sp>
        <p:nvSpPr>
          <p:cNvPr id="3" name="Slide Number Placeholder 2"/>
          <p:cNvSpPr>
            <a:spLocks noGrp="1"/>
          </p:cNvSpPr>
          <p:nvPr>
            <p:ph type="sldNum" sz="quarter" idx="12"/>
          </p:nvPr>
        </p:nvSpPr>
        <p:spPr/>
        <p:txBody>
          <a:bodyPr/>
          <a:lstStyle/>
          <a:p>
            <a:fld id="{D814DA60-3BEE-4BCE-BEDB-E433FD970963}" type="slidenum">
              <a:rPr lang="en-US" smtClean="0"/>
              <a:pPr/>
              <a:t>8</a:t>
            </a:fld>
            <a:endParaRPr lang="en-US" dirty="0"/>
          </a:p>
        </p:txBody>
      </p:sp>
      <p:sp>
        <p:nvSpPr>
          <p:cNvPr id="4" name="Text Placeholder 3"/>
          <p:cNvSpPr>
            <a:spLocks noGrp="1"/>
          </p:cNvSpPr>
          <p:nvPr>
            <p:ph type="body" sz="quarter" idx="13"/>
          </p:nvPr>
        </p:nvSpPr>
        <p:spPr>
          <a:xfrm>
            <a:off x="609600" y="1066800"/>
            <a:ext cx="8229600" cy="5105400"/>
          </a:xfrm>
        </p:spPr>
        <p:txBody>
          <a:bodyPr>
            <a:normAutofit/>
          </a:bodyPr>
          <a:lstStyle/>
          <a:p>
            <a:r>
              <a:rPr lang="en-US" sz="2400" dirty="0"/>
              <a:t>Splunk Fundamentals – Level 2</a:t>
            </a:r>
          </a:p>
        </p:txBody>
      </p:sp>
      <p:pic>
        <p:nvPicPr>
          <p:cNvPr id="5" name="Picture 11" descr="onlc_logo_small.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18892" y="4999038"/>
            <a:ext cx="2875156" cy="1173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6325471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model acceleration</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rotWithShape="1">
          <a:blip r:embed="rId2"/>
          <a:srcRect r="787"/>
          <a:stretch/>
        </p:blipFill>
        <p:spPr>
          <a:xfrm>
            <a:off x="6502667" y="2286000"/>
            <a:ext cx="4648200" cy="2924583"/>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2819400" y="4869536"/>
            <a:ext cx="6401693" cy="371527"/>
          </a:xfrm>
          <a:prstGeom prst="rect">
            <a:avLst/>
          </a:prstGeom>
        </p:spPr>
      </p:pic>
      <p:pic>
        <p:nvPicPr>
          <p:cNvPr id="6" name="Picture 5"/>
          <p:cNvPicPr>
            <a:picLocks noChangeAspect="1"/>
          </p:cNvPicPr>
          <p:nvPr/>
        </p:nvPicPr>
        <p:blipFill>
          <a:blip r:embed="rId4"/>
          <a:stretch>
            <a:fillRect/>
          </a:stretch>
        </p:blipFill>
        <p:spPr>
          <a:xfrm>
            <a:off x="4876800" y="1219200"/>
            <a:ext cx="1467055" cy="1943371"/>
          </a:xfrm>
          <a:prstGeom prst="rect">
            <a:avLst/>
          </a:prstGeom>
        </p:spPr>
      </p:pic>
    </p:spTree>
    <p:extLst>
      <p:ext uri="{BB962C8B-B14F-4D97-AF65-F5344CB8AC3E}">
        <p14:creationId xmlns:p14="http://schemas.microsoft.com/office/powerpoint/2010/main" val="284470291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dashboard</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607820" y="1031031"/>
            <a:ext cx="9037320" cy="4304383"/>
          </a:xfrm>
          <a:prstGeom prst="rect">
            <a:avLst/>
          </a:prstGeom>
        </p:spPr>
      </p:pic>
    </p:spTree>
    <p:extLst>
      <p:ext uri="{BB962C8B-B14F-4D97-AF65-F5344CB8AC3E}">
        <p14:creationId xmlns:p14="http://schemas.microsoft.com/office/powerpoint/2010/main" val="317553408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Rearranging your dashboard</a:t>
            </a:r>
          </a:p>
          <a:p>
            <a:endParaRPr lang="en-US"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1371600" y="1219200"/>
            <a:ext cx="9097645" cy="4296375"/>
          </a:xfrm>
          <a:prstGeom prst="rect">
            <a:avLst/>
          </a:prstGeom>
        </p:spPr>
      </p:pic>
    </p:spTree>
    <p:extLst>
      <p:ext uri="{BB962C8B-B14F-4D97-AF65-F5344CB8AC3E}">
        <p14:creationId xmlns:p14="http://schemas.microsoft.com/office/powerpoint/2010/main" val="24959786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6: Data Models and Pivot</a:t>
            </a:r>
          </a:p>
        </p:txBody>
      </p:sp>
      <p:sp>
        <p:nvSpPr>
          <p:cNvPr id="3" name="Subtitle 2"/>
          <p:cNvSpPr>
            <a:spLocks noGrp="1"/>
          </p:cNvSpPr>
          <p:nvPr>
            <p:ph type="subTitle" idx="1"/>
          </p:nvPr>
        </p:nvSpPr>
        <p:spPr>
          <a:xfrm>
            <a:off x="762000" y="2171700"/>
            <a:ext cx="10668000" cy="2514600"/>
          </a:xfrm>
        </p:spPr>
        <p:txBody>
          <a:bodyPr numCol="2"/>
          <a:lstStyle/>
          <a:p>
            <a:r>
              <a:rPr lang="en-US" sz="1400" b="1" dirty="0"/>
              <a:t>Creating a data model, </a:t>
            </a:r>
            <a:r>
              <a:rPr lang="en-US" sz="1400" dirty="0"/>
              <a:t>Pages 146-147</a:t>
            </a:r>
          </a:p>
          <a:p>
            <a:r>
              <a:rPr lang="en-US" sz="1400" b="1" dirty="0"/>
              <a:t>Adding attributes to objects, </a:t>
            </a:r>
            <a:r>
              <a:rPr lang="en-US" sz="1400" dirty="0"/>
              <a:t>Pages 148-149</a:t>
            </a:r>
          </a:p>
          <a:p>
            <a:r>
              <a:rPr lang="en-US" sz="1400" b="1" dirty="0"/>
              <a:t>Creating child objects, </a:t>
            </a:r>
            <a:r>
              <a:rPr lang="en-US" sz="1400" dirty="0"/>
              <a:t>Pages 149-150</a:t>
            </a:r>
          </a:p>
          <a:p>
            <a:r>
              <a:rPr lang="en-US" sz="1400" b="1" dirty="0"/>
              <a:t>Creating an attribute based on a regular expression, </a:t>
            </a:r>
            <a:r>
              <a:rPr lang="en-US" sz="1400" dirty="0"/>
              <a:t>Pages 150-153</a:t>
            </a:r>
            <a:endParaRPr lang="en-US" sz="1400" b="1" dirty="0"/>
          </a:p>
          <a:p>
            <a:r>
              <a:rPr lang="en-US" sz="1400" b="1" dirty="0"/>
              <a:t>Data model acceleration, </a:t>
            </a:r>
            <a:r>
              <a:rPr lang="en-US" sz="1400" dirty="0"/>
              <a:t>Pages 153-155</a:t>
            </a:r>
            <a:endParaRPr lang="en-US" sz="1400" b="1" dirty="0"/>
          </a:p>
          <a:p>
            <a:r>
              <a:rPr lang="en-US" sz="1400" b="1" dirty="0"/>
              <a:t>The Pivot editor, </a:t>
            </a:r>
            <a:r>
              <a:rPr lang="en-US" sz="1400" dirty="0"/>
              <a:t>Pages 155-158</a:t>
            </a:r>
          </a:p>
          <a:p>
            <a:r>
              <a:rPr lang="en-US" sz="1400" b="1" dirty="0"/>
              <a:t>Creating a Pivot and a chart, </a:t>
            </a:r>
            <a:r>
              <a:rPr lang="en-US" sz="1400" dirty="0"/>
              <a:t>Pages 158-160</a:t>
            </a:r>
          </a:p>
          <a:p>
            <a:r>
              <a:rPr lang="en-US" sz="1400" b="1" dirty="0"/>
              <a:t>Creating an area chart, </a:t>
            </a:r>
            <a:r>
              <a:rPr lang="en-US" sz="1400" dirty="0"/>
              <a:t>Pages 160-163</a:t>
            </a:r>
          </a:p>
          <a:p>
            <a:r>
              <a:rPr lang="en-US" sz="1400" b="1" dirty="0"/>
              <a:t>Creating a pie chart, </a:t>
            </a:r>
            <a:r>
              <a:rPr lang="en-US" sz="1400" dirty="0"/>
              <a:t>Pages 163-166</a:t>
            </a:r>
          </a:p>
          <a:p>
            <a:r>
              <a:rPr lang="en-US" sz="1400" b="1" dirty="0"/>
              <a:t>Single value with trending sparkline, </a:t>
            </a:r>
            <a:r>
              <a:rPr lang="en-US" sz="1400" dirty="0"/>
              <a:t>Pages 166-168</a:t>
            </a:r>
            <a:endParaRPr lang="en-US" sz="1400" b="1" dirty="0"/>
          </a:p>
          <a:p>
            <a:r>
              <a:rPr lang="en-US" sz="1400" b="1" dirty="0"/>
              <a:t>Rearranging your dashboard , </a:t>
            </a:r>
            <a:r>
              <a:rPr lang="en-US" sz="1400" dirty="0"/>
              <a:t>Page 168</a:t>
            </a:r>
          </a:p>
          <a:p>
            <a:endParaRPr lang="en-US" sz="900" dirty="0"/>
          </a:p>
        </p:txBody>
      </p:sp>
      <p:sp>
        <p:nvSpPr>
          <p:cNvPr id="4" name="Text Placeholder 3"/>
          <p:cNvSpPr>
            <a:spLocks noGrp="1"/>
          </p:cNvSpPr>
          <p:nvPr>
            <p:ph type="body" sz="quarter" idx="10"/>
          </p:nvPr>
        </p:nvSpPr>
        <p:spPr/>
        <p:txBody>
          <a:bodyPr/>
          <a:lstStyle/>
          <a:p>
            <a:pPr algn="l"/>
            <a:r>
              <a:rPr lang="en-US" sz="2400" dirty="0"/>
              <a:t>Estimated Duration: 45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Tree>
    <p:extLst>
      <p:ext uri="{BB962C8B-B14F-4D97-AF65-F5344CB8AC3E}">
        <p14:creationId xmlns:p14="http://schemas.microsoft.com/office/powerpoint/2010/main" val="337130942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Thank you!</a:t>
            </a:r>
          </a:p>
        </p:txBody>
      </p:sp>
      <p:sp>
        <p:nvSpPr>
          <p:cNvPr id="5" name="Subtitle 4"/>
          <p:cNvSpPr>
            <a:spLocks noGrp="1"/>
          </p:cNvSpPr>
          <p:nvPr>
            <p:ph type="subTitle" idx="1"/>
          </p:nvPr>
        </p:nvSpPr>
        <p:spPr/>
        <p:txBody>
          <a:bodyPr/>
          <a:lstStyle/>
          <a:p>
            <a:r>
              <a:rPr lang="en-US" dirty="0"/>
              <a:t>Questions?</a:t>
            </a:r>
          </a:p>
          <a:p>
            <a:r>
              <a:rPr lang="en-US" dirty="0"/>
              <a:t>Survey: http://</a:t>
            </a:r>
            <a:r>
              <a:rPr lang="en-US" dirty="0" err="1"/>
              <a:t>www.onlc.com</a:t>
            </a:r>
            <a:r>
              <a:rPr lang="en-US" dirty="0"/>
              <a:t>/</a:t>
            </a:r>
            <a:r>
              <a:rPr lang="en-US" dirty="0" err="1"/>
              <a:t>eval</a:t>
            </a:r>
            <a:endParaRPr lang="en-US" dirty="0"/>
          </a:p>
        </p:txBody>
      </p:sp>
    </p:spTree>
    <p:extLst>
      <p:ext uri="{BB962C8B-B14F-4D97-AF65-F5344CB8AC3E}">
        <p14:creationId xmlns:p14="http://schemas.microsoft.com/office/powerpoint/2010/main" val="1768650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a:t>Questions?</a:t>
            </a:r>
          </a:p>
        </p:txBody>
      </p:sp>
      <p:sp>
        <p:nvSpPr>
          <p:cNvPr id="9" name="Subtitle 8"/>
          <p:cNvSpPr>
            <a:spLocks noGrp="1"/>
          </p:cNvSpPr>
          <p:nvPr>
            <p:ph type="subTitle" idx="1"/>
          </p:nvPr>
        </p:nvSpPr>
        <p:spPr/>
        <p:txBody>
          <a:bodyPr/>
          <a:lstStyle/>
          <a:p>
            <a:endParaRPr lang="en-US"/>
          </a:p>
        </p:txBody>
      </p:sp>
      <p:sp>
        <p:nvSpPr>
          <p:cNvPr id="3" name="Slide Number Placeholder 2"/>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241932701"/>
      </p:ext>
    </p:extLst>
  </p:cSld>
  <p:clrMapOvr>
    <a:masterClrMapping/>
  </p:clrMapOvr>
</p:sld>
</file>

<file path=ppt/theme/theme1.xml><?xml version="1.0" encoding="utf-8"?>
<a:theme xmlns:a="http://schemas.openxmlformats.org/drawingml/2006/main" name="Edg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Edge">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NLC OnDemand Master Final" id="{76EFC82E-3E3D-4067-A02D-BCE9F92FA70E}" vid="{7996A0E1-4167-41C3-A99B-65BBF2CAF6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F17D0A5D2A94D41851BD81F437949EB" ma:contentTypeVersion="4" ma:contentTypeDescription="Create a new document." ma:contentTypeScope="" ma:versionID="86394c489d6ea242463219402424de30">
  <xsd:schema xmlns:xsd="http://www.w3.org/2001/XMLSchema" xmlns:xs="http://www.w3.org/2001/XMLSchema" xmlns:p="http://schemas.microsoft.com/office/2006/metadata/properties" xmlns:ns2="8ae4afce-818c-4ab4-8e35-377c82201c18" xmlns:ns3="6549f357-ea04-4fdc-a4ff-01e398dbae1f" targetNamespace="http://schemas.microsoft.com/office/2006/metadata/properties" ma:root="true" ma:fieldsID="fe252f9ea815bb7a68216b40880644e9" ns2:_="" ns3:_="">
    <xsd:import namespace="8ae4afce-818c-4ab4-8e35-377c82201c18"/>
    <xsd:import namespace="6549f357-ea04-4fdc-a4ff-01e398dbae1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ae4afce-818c-4ab4-8e35-377c82201c1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549f357-ea04-4fdc-a4ff-01e398dbae1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F9AC6B8-7021-4B23-A9AF-61295A177099}">
  <ds:schemaRefs>
    <ds:schemaRef ds:uri="6549f357-ea04-4fdc-a4ff-01e398dbae1f"/>
    <ds:schemaRef ds:uri="http://schemas.microsoft.com/office/infopath/2007/PartnerControls"/>
    <ds:schemaRef ds:uri="http://schemas.openxmlformats.org/package/2006/metadata/core-properties"/>
    <ds:schemaRef ds:uri="http://purl.org/dc/terms/"/>
    <ds:schemaRef ds:uri="http://schemas.microsoft.com/office/2006/documentManagement/types"/>
    <ds:schemaRef ds:uri="8ae4afce-818c-4ab4-8e35-377c82201c18"/>
    <ds:schemaRef ds:uri="http://www.w3.org/XML/1998/namespace"/>
    <ds:schemaRef ds:uri="http://schemas.microsoft.com/office/2006/metadata/properties"/>
    <ds:schemaRef ds:uri="http://purl.org/dc/dcmitype/"/>
    <ds:schemaRef ds:uri="http://purl.org/dc/elements/1.1/"/>
  </ds:schemaRefs>
</ds:datastoreItem>
</file>

<file path=customXml/itemProps2.xml><?xml version="1.0" encoding="utf-8"?>
<ds:datastoreItem xmlns:ds="http://schemas.openxmlformats.org/officeDocument/2006/customXml" ds:itemID="{5E59C5BB-F795-4F02-AFC2-70EF9316FD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ae4afce-818c-4ab4-8e35-377c82201c18"/>
    <ds:schemaRef ds:uri="6549f357-ea04-4fdc-a4ff-01e398dbae1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FBE9ADF-F1D8-4E9F-83D5-C6625824914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ONLC OnDemand Master Final</Template>
  <TotalTime>30032</TotalTime>
  <Words>2148</Words>
  <Application>Microsoft Office PowerPoint</Application>
  <PresentationFormat>Widescreen</PresentationFormat>
  <Paragraphs>454</Paragraphs>
  <Slides>84</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84</vt:i4>
      </vt:variant>
    </vt:vector>
  </HeadingPairs>
  <TitlesOfParts>
    <vt:vector size="95" baseType="lpstr">
      <vt:lpstr>Arial</vt:lpstr>
      <vt:lpstr>Calibri</vt:lpstr>
      <vt:lpstr>Century Gothic</vt:lpstr>
      <vt:lpstr>Consolas</vt:lpstr>
      <vt:lpstr>Courier New</vt:lpstr>
      <vt:lpstr>Segoe</vt:lpstr>
      <vt:lpstr>Segoe UI</vt:lpstr>
      <vt:lpstr>Segoe UI Light</vt:lpstr>
      <vt:lpstr>Verdana</vt:lpstr>
      <vt:lpstr>Wingdings</vt:lpstr>
      <vt:lpstr>Edge</vt:lpstr>
      <vt:lpstr>Splunk Fundamentals: Level 1</vt:lpstr>
      <vt:lpstr>PowerPoint Presentation</vt:lpstr>
      <vt:lpstr>Student introductions</vt:lpstr>
      <vt:lpstr>Facilities</vt:lpstr>
      <vt:lpstr>The Courseware</vt:lpstr>
      <vt:lpstr>Classroom Setup</vt:lpstr>
      <vt:lpstr>Course Outline</vt:lpstr>
      <vt:lpstr>Related Classes</vt:lpstr>
      <vt:lpstr>Questions?</vt:lpstr>
      <vt:lpstr>Module 1: Getting Started</vt:lpstr>
      <vt:lpstr>Module 1: Getting Started</vt:lpstr>
      <vt:lpstr>Splunk - Getting Started </vt:lpstr>
      <vt:lpstr>A brief history of Splunk</vt:lpstr>
      <vt:lpstr>Installing Splunk </vt:lpstr>
      <vt:lpstr>Installing Splunk </vt:lpstr>
      <vt:lpstr>Splunk Apps</vt:lpstr>
      <vt:lpstr>Creating a Splunk App </vt:lpstr>
      <vt:lpstr>Creating a Splunk App </vt:lpstr>
      <vt:lpstr>Populating data with Eventgen </vt:lpstr>
      <vt:lpstr>Controlling Splunk </vt:lpstr>
      <vt:lpstr>Viewing the Destinations app </vt:lpstr>
      <vt:lpstr>Creating your first dashboard  </vt:lpstr>
      <vt:lpstr>Lab 1: Getting Started</vt:lpstr>
      <vt:lpstr>Module 3: Search Processing Language</vt:lpstr>
      <vt:lpstr>Bringing in Data </vt:lpstr>
      <vt:lpstr>Splunk and big data </vt:lpstr>
      <vt:lpstr>Splunk data sources </vt:lpstr>
      <vt:lpstr>Creating Indexes </vt:lpstr>
      <vt:lpstr>Buckets </vt:lpstr>
      <vt:lpstr>Log Files as data input </vt:lpstr>
      <vt:lpstr>Sourcetype</vt:lpstr>
      <vt:lpstr>Splunk events and fields </vt:lpstr>
      <vt:lpstr>Default Fields</vt:lpstr>
      <vt:lpstr>Extracting new fields  </vt:lpstr>
      <vt:lpstr>Lab 2: Bringing In Data</vt:lpstr>
      <vt:lpstr>Module 3: Search Processing Language</vt:lpstr>
      <vt:lpstr>Search Processing Language </vt:lpstr>
      <vt:lpstr>Anatomy of a search </vt:lpstr>
      <vt:lpstr>Search pipeline</vt:lpstr>
      <vt:lpstr>Time modifiers </vt:lpstr>
      <vt:lpstr>Filtering search results </vt:lpstr>
      <vt:lpstr>Additional Search commands: stats</vt:lpstr>
      <vt:lpstr>Additional Search commands: top/rare</vt:lpstr>
      <vt:lpstr>Additional Search commands: chart, timechart</vt:lpstr>
      <vt:lpstr>Additional Search commands: eval </vt:lpstr>
      <vt:lpstr>Additional Search commands: rex </vt:lpstr>
      <vt:lpstr>Lab 3: Search Processing Language</vt:lpstr>
      <vt:lpstr>Module 4: Reporting, Alerts, and Search Optimization </vt:lpstr>
      <vt:lpstr>Reporting, Alerts, and Search Optimization</vt:lpstr>
      <vt:lpstr>Data classification with Event Types </vt:lpstr>
      <vt:lpstr>Data normalization with Tags </vt:lpstr>
      <vt:lpstr>Data enrichment with Lookups </vt:lpstr>
      <vt:lpstr>Creating and scheduling reports </vt:lpstr>
      <vt:lpstr>Creating alerts </vt:lpstr>
      <vt:lpstr>Search and Report acceleration </vt:lpstr>
      <vt:lpstr>Scheduling options </vt:lpstr>
      <vt:lpstr>Summary indexing  </vt:lpstr>
      <vt:lpstr>Lab 4: Reporting, Alerts, and Search Optimization</vt:lpstr>
      <vt:lpstr>Module 5: Dynamic Dashboarding</vt:lpstr>
      <vt:lpstr>Dynamic Dashboarding </vt:lpstr>
      <vt:lpstr>Creating effective dashboards </vt:lpstr>
      <vt:lpstr>Types of dashboards </vt:lpstr>
      <vt:lpstr>Types of dashboards </vt:lpstr>
      <vt:lpstr>Dynamic Form-Based Dashboard</vt:lpstr>
      <vt:lpstr>Dynamic Form-Based Dashboard</vt:lpstr>
      <vt:lpstr>Dashboard Layouts</vt:lpstr>
      <vt:lpstr>Panel Options</vt:lpstr>
      <vt:lpstr>Form inputs </vt:lpstr>
      <vt:lpstr>Creating a time range input </vt:lpstr>
      <vt:lpstr>Static real-time dashboard </vt:lpstr>
      <vt:lpstr>Creating a choropleth map  </vt:lpstr>
      <vt:lpstr>Lab 5: Dynamic Dashboarding</vt:lpstr>
      <vt:lpstr>Data Models and Pivots</vt:lpstr>
      <vt:lpstr>Data Models and Pivots </vt:lpstr>
      <vt:lpstr>Data Models and Pivots </vt:lpstr>
      <vt:lpstr>Creating a data model </vt:lpstr>
      <vt:lpstr>Adding attributes to objects</vt:lpstr>
      <vt:lpstr>Creating child objects</vt:lpstr>
      <vt:lpstr>Creating an attribute based on a regular expression</vt:lpstr>
      <vt:lpstr>Data model acceleration </vt:lpstr>
      <vt:lpstr>Creating a dashboard</vt:lpstr>
      <vt:lpstr>Rearranging your dashboard </vt:lpstr>
      <vt:lpstr>Lab 6: Data Models and Pivot</vt:lpstr>
      <vt:lpstr>Thank you!</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Student</cp:lastModifiedBy>
  <cp:revision>187</cp:revision>
  <cp:lastPrinted>2016-11-17T13:26:17Z</cp:lastPrinted>
  <dcterms:created xsi:type="dcterms:W3CDTF">2018-12-12T15:57:24Z</dcterms:created>
  <dcterms:modified xsi:type="dcterms:W3CDTF">2020-02-16T14:32:18Z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0x010100DF17D0A5D2A94D41851BD81F437949EB</vt:lpwstr>
  </property>
</Properties>
</file>